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48"/>
  </p:notesMasterIdLst>
  <p:sldIdLst>
    <p:sldId id="256" r:id="rId2"/>
    <p:sldId id="624" r:id="rId3"/>
    <p:sldId id="1322" r:id="rId4"/>
    <p:sldId id="1321" r:id="rId5"/>
    <p:sldId id="1324" r:id="rId6"/>
    <p:sldId id="1323" r:id="rId7"/>
    <p:sldId id="1240" r:id="rId8"/>
    <p:sldId id="1246" r:id="rId9"/>
    <p:sldId id="1247" r:id="rId10"/>
    <p:sldId id="1249" r:id="rId11"/>
    <p:sldId id="258" r:id="rId12"/>
    <p:sldId id="626" r:id="rId13"/>
    <p:sldId id="1250" r:id="rId14"/>
    <p:sldId id="1330" r:id="rId15"/>
    <p:sldId id="1331" r:id="rId16"/>
    <p:sldId id="1332" r:id="rId17"/>
    <p:sldId id="628" r:id="rId18"/>
    <p:sldId id="1329" r:id="rId19"/>
    <p:sldId id="260" r:id="rId20"/>
    <p:sldId id="1326" r:id="rId21"/>
    <p:sldId id="1254" r:id="rId22"/>
    <p:sldId id="1255" r:id="rId23"/>
    <p:sldId id="265" r:id="rId24"/>
    <p:sldId id="1306" r:id="rId25"/>
    <p:sldId id="1307" r:id="rId26"/>
    <p:sldId id="1308" r:id="rId27"/>
    <p:sldId id="1309" r:id="rId28"/>
    <p:sldId id="1310" r:id="rId29"/>
    <p:sldId id="1313" r:id="rId30"/>
    <p:sldId id="272" r:id="rId31"/>
    <p:sldId id="1314" r:id="rId32"/>
    <p:sldId id="1305" r:id="rId33"/>
    <p:sldId id="1333" r:id="rId34"/>
    <p:sldId id="1271" r:id="rId35"/>
    <p:sldId id="636" r:id="rId36"/>
    <p:sldId id="659" r:id="rId37"/>
    <p:sldId id="1316" r:id="rId38"/>
    <p:sldId id="1334" r:id="rId39"/>
    <p:sldId id="662" r:id="rId40"/>
    <p:sldId id="1328" r:id="rId41"/>
    <p:sldId id="276" r:id="rId42"/>
    <p:sldId id="278" r:id="rId43"/>
    <p:sldId id="1317" r:id="rId44"/>
    <p:sldId id="1318" r:id="rId45"/>
    <p:sldId id="1319" r:id="rId46"/>
    <p:sldId id="132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28"/>
    <p:restoredTop sz="93709"/>
  </p:normalViewPr>
  <p:slideViewPr>
    <p:cSldViewPr snapToGrid="0" snapToObjects="1">
      <p:cViewPr varScale="1">
        <p:scale>
          <a:sx n="69" d="100"/>
          <a:sy n="69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1:43:57.463"/>
    </inkml:context>
    <inkml:brush xml:id="br0">
      <inkml:brushProperty name="width" value="0.05" units="cm"/>
      <inkml:brushProperty name="height" value="0.05" units="cm"/>
      <inkml:brushProperty name="color" value="#941100"/>
    </inkml:brush>
  </inkml:definitions>
  <inkml:trace contextRef="#ctx0" brushRef="#br0">611 764 24575,'6'-8'0,"-5"-3"0,4 4 0,1 0 0,-5-11 0,5 3 0,-6-13 0,0 7 0,0-13 0,0 4 0,-13-15 0,3 0 0,-17 8 0,17 8 0,-15 3 0,16 5 0,-17-1 0,10-4 0,-10 11 0,4-12 0,1 13 0,-5-13 0,12 13 0,-12-6 0,11 7 0,-11-1 0,12 1 0,-6 6 0,13-5 0,-4 11 0,-3-11 0,0 5 0,-6-6 0,8 0 0,-1 0 0,0 0 0,0 6 0,1-4 0,-2-3 0,1 0 0,0-6 0,-6 13 0,4-4 0,-4 10 0,12 0 0,-5 15 0,10 0 0,-10 12 0,4 1 0,0 2 0,2 4 0,6-12 0,0-2 0,-5-7 0,3 1 0,-4 6 0,6-5 0,0 0 0,0-8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1:43:58.360"/>
    </inkml:context>
    <inkml:brush xml:id="br0">
      <inkml:brushProperty name="width" value="0.05" units="cm"/>
      <inkml:brushProperty name="height" value="0.05" units="cm"/>
      <inkml:brushProperty name="color" value="#941100"/>
    </inkml:brush>
  </inkml:definitions>
  <inkml:trace contextRef="#ctx0" brushRef="#br0">0 26 24575,'6'-8'0,"1"3"0,12 5 0,22 0 0,-1 0 0,16 0 0,-11 0 0,-8 0 0,-9 0 0,-2 0 0,-12 0 0,6 0 0,-13-6 0,4 5 0,-10-5 0,5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3:56:3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1 800 24575,'0'-13'0,"0"0"0,0 1 0,5-1 0,3-14 0,6 4 0,-6-6 0,4-4 0,-4 16 0,13-24 0,-6 18 0,12-12 0,-12 7 0,5 0 0,-7 7 0,1-5 0,-1 5 0,-5 0 0,4-5 0,-11 5 0,12-7 0,-5-27 0,6 20 0,-6-20 0,3 34 0,-9 2 0,3 6 0,-5 0 0,6 6 0,-5-4 0,11 4 0,-11-6 0,4 0 0,1 0 0,-5 1 0,-1 5 0,-7 1 0,-12 12 0,-2 2 0,-7 5 0,0 1 0,7-1 0,-5 1 0,12-7 0,-6 5 0,8-11 0,-1 5 0,6-1 0,-5-3 0,5 9 0,-5-10 0,-1 10 0,0-9 0,0 9 0,0-10 0,6 11 0,20-23 0,-9 14 0,14-15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3:56:37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24575,'6'12'0,"1"-5"0,12 11 0,2-9 0,7 11 0,-1 0 0,-7-5 0,6 5 0,-12-8 0,6 8 0,-7 1 0,0-6 0,-5 3 0,3-17 0,-10 5 0,5-6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20:24:17.87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95 16383,'62'-11'0,"-10"2"0,-43 9 0,13 0 0,8-4 0,1 3 0,-4-3 0,0 4 0,-6 0 0,12 0 0,-9-4 0,-1-2 0,5-3 0,-3 4 0,8 0 0,-9 5 0,8 0 0,-11 0 0,11-4 0,-8 3 0,0-7 0,4 7 0,1 1 0,-4 1 0,2 7 0,9 3 0,-6-5 0,24 4 0,-23-10 0,4 0 0,-9 0 0,3 0 0,8 0 0,-1 0 0,-7 0 0,5 0 0,-13 0 0,6 0 0,0 0 0,-6 0 0,13 0 0,-13 0 0,13 0 0,-8 0 0,1 0 0,1 0 0,0 4 0,-2 2 0,1-1 0,0 4 0,2-7 0,-1 3 0,7-5 0,-14 0 0,6 0 0,0-4 0,-1 3 0,2-3 0,0-1 0,-8 0 0,7-4 0,-3 3 0,1-2 0,2 7 0,1-3 0,2 4 0,-3 0 0,4 5 0,-10-4 0,14 10 0,-7-9 0,9 3 0,-13-5 0,2 0 0,-3 0 0,3 0 0,2 0 0,12 0 0,-10 0 0,8 0 0,10 0 0,-16 0 0,32 0 0,-10 0 0,14 0 0,-14 0 0,10 0 0,-24 0 0,2 0 0,-15-4 0,-8 3 0,8-4 0,6 5 0,-3 0 0,1-4 0,-5 3 0,-5-3 0,22 4 0,-24 0 0,23 0 0,-25 0 0,9 4 0,6 1 0,-10 1 0,10-2 0,4 0 0,9-3 0,4 3 0,1 2 0,-21-5 0,5 5 0,-13-6 0,6 0 0,5 0 0,-14 0 0,21 0 0,-22 0 0,18 0 0,2 0 0,2 0 0,-2 0 0,-3 0 0,-13 0 0,14 0 0,-14-5 0,13 4 0,-13-3 0,6 4 0,8 0 0,-12 0 0,12 0 0,1 0 0,-6-5 0,8 3 0,-4-8 0,-5 8 0,7-3 0,1-1 0,13 5 0,-18-4 0,30 5 0,-16 0 0,0 0 0,3 0 0,-20 0 0,-1 0 0,3 4 0,-11-3 0,12 7 0,-3-7 0,0 4 0,2-5 0,-11 0 0,8 0 0,0 0 0,6 0 0,-5 0 0,5 0 0,-5 5 0,-4-4 0,8 10 0,-16-9 0,18 3 0,-10-5 0,0 0 0,5 0 0,3 0 0,-1 0 0,25 0 0,3-9 0,11 7 0,-17-1 0,2-3 0,32-11 0,11 5 0,-17-8 0,-28 13 0,-12 7 0,-15-5 0,-8 4 0,13-3 0,-10 4 0,17 0 0,-18 0 0,14 0 0,7 0 0,12 0 0,0 5 0,-4-3 0,1 11 0,-11-11 0,-2 5 0,-5-7 0,-16 0 0,14 0 0,-7-13 0,1 10 0,6-9 0,-10 12 0,27 0 0,-16 0 0,19 5 0,-1-4 0,-10 5 0,24 1 0,-32-5 0,16 6 0,-5-8 0,-3 0 0,10 0 0,1 0 0,2 0 0,15 0 0,-22 0 0,3 0 0,7 0 0,-20 0 0,40 7 0,-44-5 0,19 6 0,-15-3 0,0-4 0,1 10 0,13-2 0,40-2 0,-13 8 0,-18-9 0,0-1 0,12 5 0,-3 4 0,-4-13 0,-32 5 0,17-1 0,-21-4 0,23 12 0,-12-11 0,12 6 0,1-8 0,-11 0 0,4-5 0,-11 4 0,-13-3 0,6 4 0,12 0 0,-7 0 0,17 0 0,2 8 0,-12-6 0,4 5 0,-9-7 0,-13 0 0,6 0 0,13 0 0,-16 0 0,23 0 0,-26 4 0,41-3 0,2 12 0,35-10 0,-43 1 0,1 0 0,-6-3 0,0-2 0,12-3 0,1-1 0,-6 4 0,1-1 0,5-7 0,2-1 0,6 3 0,1 1 0,-5 0 0,-2 0 0,-14 0 0,-2 2 0,42 4 0,-52 0 0,11 0 0,-23 0 0,-1 0 0,-4-4 0,6 2 0,4-2 0,-8 8 0,9-2 0,-10 2 0,12-4 0,-7 0 0,6 0 0,-15 0 0,11 0 0,-6 0 0,-1 0 0,4 0 0,-4-4 0,4 2 0,1-2 0,-5 4 0,4 0 0,0 0 0,-2 0 0,1 0 0,1 0 0,1 0 0,0 0 0,-2 0 0,-4-4 0,1 3 0,9-3 0,-12 4 0,22 0 0,-24 0 0,12 0 0,11 0 0,-14 5 0,39-4 0,-14 12 0,15-11 0,0 13 0,-14-13 0,-4 11 0,-14-12 0,-7 5 0,-2-6 0,0 0 0,2 0 0,36 0 0,-8 7 0,39-5 0,-39 11 0,8-11 0,-29 3 0,0-5 0,-11 0 0,1 0 0,-3 4 0,6 1 0,-3 1 0,8-2 0,-17-4 0,14 0 0,-7 0 0,0 0 0,4 0 0,0 4 0,-2 1 0,1 1 0,-4-2 0,10 1 0,-11-3 0,12 3 0,-14-9 0,8-1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4:18:2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2620 20773,'-6'-6'0,"-8"-3"1803,-8-27-1803,-7-1 644,-1-8-644,-17-10 0,2-20 0,-3 20 0,22 11 0,2-1 0,-17-14 0,-10-26 0,16 10 330,3 1-330,10 19 0,5-7 1025,2 23-1025,0-21 0,14 21 0,-7-14 0,8 8 0,0 15 0,0-12 0,0 19 0,0-19 0,0 12 0,0-5 0,0 7 0,0-7 0,0 5 0,0-13 0,0 6 0,7-8 0,-5-8 0,11 6 0,-12-6 0,12 16 0,-11 1 0,10 9 0,-5 6 0,6 1 0,6-12 0,-4 8 0,5-16 0,-6 12 0,6 1 0,-6 6 0,12-6 0,3 6 0,0-7 0,6 5 0,-7-3 0,0-3 0,8-2 0,-6-4 0,14-3 0,-14 8 0,6-7 0,-8 10 0,-1 5 0,1-4 0,-7 11 0,4 1 0,-10 3 0,4 4 0,-7 0 0,1 1 0,0 0 0,-1 5 0,1-10 0,-1 9 0,1-9 0,-1 4 0,1-6 0,0-6 0,-6 4 0,-1-4 0,0 12 0,-5-5 0,5 5 0,-6-6 0,0 1 0,5 5 0,-3-5 0,9 11 0,-10-11 0,-1 11 0,-21-5 0,-2 6 0,-12 0 0,-1 0 0,-21 0 0,15-6 0,-6 5 0,21-6 0,13 7 0,-5 0 0,6 0 0,0 0 0,0 0 0,1 0 0,-1 0 0,0 0 0,0 0 0,1 0 0,-1-5 0,-7 3 0,6-3 0,-12 5 0,11 0 0,-4 0 0,24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2T04:18:34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24575,'-6'13'0,"5"6"0,-5 10 0,0 0 0,4 14 0,-4-14 0,6 14 0,-6-14 0,4 14 0,-4-20 0,6 3 0,0-13 0,0-1 0,0 1 0,0 0 0,0-1 0,0 1 0,0-1 0,-6 1 0,5-1 0,-5 1 0,6-6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29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957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35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94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0523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12/6/21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customXml" Target="../ink/ink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2.emf"/><Relationship Id="rId7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dalia Onions - Viking Village Foods Reedsburg, WI">
            <a:extLst>
              <a:ext uri="{FF2B5EF4-FFF2-40B4-BE49-F238E27FC236}">
                <a16:creationId xmlns:a16="http://schemas.microsoft.com/office/drawing/2014/main" id="{E3399A7E-375E-3847-B615-D051F6CEA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1" y="10"/>
            <a:ext cx="1219199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0" y="2296023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ONION ROUTING</a:t>
            </a:r>
            <a:br>
              <a:rPr lang="en-US" sz="4800" b="1" dirty="0"/>
            </a:br>
            <a:r>
              <a:rPr lang="en-US" sz="4800" b="1" dirty="0"/>
              <a:t>CENSORSHIP RESISTANCE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Vitaly Shmatikov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8C336760-67C0-EB40-B41C-CFF9CB8C0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610669" cy="4153376"/>
          </a:xfrm>
        </p:spPr>
        <p:txBody>
          <a:bodyPr>
            <a:no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Second-generation onion routing network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http://</a:t>
            </a:r>
            <a:r>
              <a:rPr lang="en-US" altLang="en-US" sz="24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tor.eff.org</a:t>
            </a:r>
            <a:endParaRPr lang="en-US" altLang="en-US" sz="24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Specifically designed for low-latency anonymous Internet communications (e.g., Web browsing)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Running since October 2003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Hundreds of nodes on all continents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Over 2,500,000 users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“Easy-to-use” client + Web browser</a:t>
            </a:r>
          </a:p>
        </p:txBody>
      </p:sp>
      <p:pic>
        <p:nvPicPr>
          <p:cNvPr id="22531" name="Picture 6" descr="http://napnieuws.nl/wp-content/uploads/2013/01/2619764993_c4a0d3d6e8.jpg">
            <a:extLst>
              <a:ext uri="{FF2B5EF4-FFF2-40B4-BE49-F238E27FC236}">
                <a16:creationId xmlns:a16="http://schemas.microsoft.com/office/drawing/2014/main" id="{A57362FC-03BB-5A48-B766-0E6BA0E6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29884"/>
          <a:stretch>
            <a:fillRect/>
          </a:stretch>
        </p:blipFill>
        <p:spPr bwMode="auto">
          <a:xfrm>
            <a:off x="9932210" y="601504"/>
            <a:ext cx="1544444" cy="184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 descr="Tor_project_logo_hq.png">
            <a:extLst>
              <a:ext uri="{FF2B5EF4-FFF2-40B4-BE49-F238E27FC236}">
                <a16:creationId xmlns:a16="http://schemas.microsoft.com/office/drawing/2014/main" id="{780B40CC-70B4-7647-9EC7-E10289C5E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601504"/>
            <a:ext cx="2058988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EC772F-13AA-CB4F-9789-F1739E85B254}"/>
              </a:ext>
            </a:extLst>
          </p:cNvPr>
          <p:cNvSpPr txBox="1"/>
          <p:nvPr/>
        </p:nvSpPr>
        <p:spPr>
          <a:xfrm>
            <a:off x="9675945" y="2638515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Roger Dingledine</a:t>
            </a:r>
          </a:p>
        </p:txBody>
      </p:sp>
    </p:spTree>
    <p:extLst>
      <p:ext uri="{BB962C8B-B14F-4D97-AF65-F5344CB8AC3E}">
        <p14:creationId xmlns:p14="http://schemas.microsoft.com/office/powerpoint/2010/main" val="351575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or operates by tunneling traffic through multiple “onion routers” using public key cryptography"/>
          <p:cNvSpPr txBox="1">
            <a:spLocks noGrp="1"/>
          </p:cNvSpPr>
          <p:nvPr>
            <p:ph type="body" sz="quarter" idx="1"/>
          </p:nvPr>
        </p:nvSpPr>
        <p:spPr>
          <a:xfrm>
            <a:off x="1200462" y="1928260"/>
            <a:ext cx="8074244" cy="1093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64544" lvl="1" indent="-120015" defTabSz="171450">
              <a:spcBef>
                <a:spcPts val="0"/>
              </a:spcBef>
              <a:buNone/>
              <a:defRPr sz="4100"/>
            </a:pPr>
            <a:r>
              <a:rPr lang="en-US" sz="2800" dirty="0"/>
              <a:t>Main idea: </a:t>
            </a:r>
            <a:r>
              <a:rPr sz="2800" dirty="0"/>
              <a:t>tunne</a:t>
            </a:r>
            <a:r>
              <a:rPr lang="en-US" sz="2800" dirty="0"/>
              <a:t>l</a:t>
            </a:r>
            <a:r>
              <a:rPr sz="2800" dirty="0"/>
              <a:t> traffic through multiple </a:t>
            </a:r>
            <a:r>
              <a:rPr lang="en-US" sz="2800" dirty="0"/>
              <a:t>relays</a:t>
            </a:r>
          </a:p>
          <a:p>
            <a:pPr marL="164544" lvl="1" indent="-120015" defTabSz="171450">
              <a:spcBef>
                <a:spcPts val="0"/>
              </a:spcBef>
              <a:buNone/>
              <a:defRPr sz="4100"/>
            </a:pPr>
            <a:r>
              <a:rPr lang="en-US" sz="2800" dirty="0"/>
              <a:t>(aka “onion routers”) </a:t>
            </a:r>
            <a:r>
              <a:rPr sz="2800" dirty="0"/>
              <a:t>using public key cryptography</a:t>
            </a:r>
          </a:p>
        </p:txBody>
      </p:sp>
      <p:pic>
        <p:nvPicPr>
          <p:cNvPr id="144" name="Tor software.png" descr="Tor softwa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07" y="3119324"/>
            <a:ext cx="5114300" cy="28451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A5C46-BC35-3A4C-897A-D5F94CCA1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(The Onion Router)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67B89-CF53-C746-B7EF-AB3D2C8F5193}"/>
              </a:ext>
            </a:extLst>
          </p:cNvPr>
          <p:cNvSpPr/>
          <p:nvPr/>
        </p:nvSpPr>
        <p:spPr>
          <a:xfrm>
            <a:off x="6547607" y="3734839"/>
            <a:ext cx="3342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/>
              <a:t>Many TCP connections can be “</a:t>
            </a:r>
            <a:r>
              <a:rPr lang="en-US" altLang="ja-JP" sz="2400" dirty="0"/>
              <a:t>multiplexed” over one </a:t>
            </a:r>
            <a:r>
              <a:rPr lang="en-US" altLang="ja-JP" sz="2400" dirty="0">
                <a:solidFill>
                  <a:srgbClr val="C00000"/>
                </a:solidFill>
              </a:rPr>
              <a:t>Tor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8AB31-9C7A-094C-BA7A-26DD6B667606}"/>
              </a:ext>
            </a:extLst>
          </p:cNvPr>
          <p:cNvSpPr txBox="1"/>
          <p:nvPr/>
        </p:nvSpPr>
        <p:spPr>
          <a:xfrm>
            <a:off x="7462085" y="5146450"/>
            <a:ext cx="3296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Key concept: an overlay chain of several Tor routers that can be repeatedly used by the client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D5306A-B8BB-7447-AC68-5235B88D7B17}"/>
              </a:ext>
            </a:extLst>
          </p:cNvPr>
          <p:cNvGrpSpPr/>
          <p:nvPr/>
        </p:nvGrpSpPr>
        <p:grpSpPr>
          <a:xfrm>
            <a:off x="9204568" y="4915315"/>
            <a:ext cx="229320" cy="277560"/>
            <a:chOff x="9204568" y="4915315"/>
            <a:chExt cx="22932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FC1F869-A5E4-5A41-A18F-36A773B37B6D}"/>
                    </a:ext>
                  </a:extLst>
                </p14:cNvPr>
                <p14:cNvContentPartPr/>
                <p14:nvPr/>
              </p14:nvContentPartPr>
              <p14:xfrm>
                <a:off x="9204568" y="4917835"/>
                <a:ext cx="229320" cy="27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FC1F869-A5E4-5A41-A18F-36A773B37B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5568" y="4908835"/>
                  <a:ext cx="246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73F948-472E-6D40-833A-004CDF5C3B04}"/>
                    </a:ext>
                  </a:extLst>
                </p14:cNvPr>
                <p14:cNvContentPartPr/>
                <p14:nvPr/>
              </p14:nvContentPartPr>
              <p14:xfrm>
                <a:off x="9229048" y="4915315"/>
                <a:ext cx="131400" cy="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73F948-472E-6D40-833A-004CDF5C3B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20048" y="4906315"/>
                  <a:ext cx="149040" cy="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84493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Circuit Setup: Overview</a:t>
            </a:r>
          </a:p>
        </p:txBody>
      </p:sp>
      <p:sp>
        <p:nvSpPr>
          <p:cNvPr id="10" name="Cloud 9"/>
          <p:cNvSpPr/>
          <p:nvPr/>
        </p:nvSpPr>
        <p:spPr>
          <a:xfrm>
            <a:off x="2805573" y="2424868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major backbone</a:t>
            </a:r>
          </a:p>
        </p:txBody>
      </p:sp>
      <p:sp>
        <p:nvSpPr>
          <p:cNvPr id="11" name="Cloud 10"/>
          <p:cNvSpPr/>
          <p:nvPr/>
        </p:nvSpPr>
        <p:spPr>
          <a:xfrm>
            <a:off x="5492478" y="2842293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AT&amp;T network</a:t>
            </a:r>
          </a:p>
        </p:txBody>
      </p:sp>
      <p:pic>
        <p:nvPicPr>
          <p:cNvPr id="12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995" y="310822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05" y="346011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9253" y="2280301"/>
            <a:ext cx="342900" cy="678452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>
            <a:stCxn id="13" idx="3"/>
            <a:endCxn id="12" idx="1"/>
          </p:cNvCxnSpPr>
          <p:nvPr/>
        </p:nvCxnSpPr>
        <p:spPr>
          <a:xfrm flipV="1">
            <a:off x="4863924" y="3226293"/>
            <a:ext cx="575071" cy="351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2142154" y="2619526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1828" y="2280301"/>
            <a:ext cx="342900" cy="67845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5814728" y="2223150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Interception gear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50373" y="2880178"/>
            <a:ext cx="0" cy="2123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953" y="2938678"/>
            <a:ext cx="342900" cy="678452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>
            <a:endCxn id="20" idx="1"/>
          </p:cNvCxnSpPr>
          <p:nvPr/>
        </p:nvCxnSpPr>
        <p:spPr>
          <a:xfrm flipV="1">
            <a:off x="6805976" y="3277903"/>
            <a:ext cx="593978" cy="3027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556" y="2958754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05" y="336615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305" y="330146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4166099" y="3194887"/>
            <a:ext cx="319205" cy="1494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58" y="3502474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380" y="276211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635861" y="2874877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1.2.3.4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32558" y="3525170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5.6.7.8</a:t>
            </a:r>
          </a:p>
        </p:txBody>
      </p:sp>
      <p:sp>
        <p:nvSpPr>
          <p:cNvPr id="31" name="Cloud 30"/>
          <p:cNvSpPr/>
          <p:nvPr/>
        </p:nvSpPr>
        <p:spPr>
          <a:xfrm>
            <a:off x="2885103" y="3920184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major backbone</a:t>
            </a:r>
          </a:p>
        </p:txBody>
      </p:sp>
      <p:pic>
        <p:nvPicPr>
          <p:cNvPr id="32" name="Picture 31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1762" y="4009917"/>
            <a:ext cx="342900" cy="678452"/>
          </a:xfrm>
          <a:prstGeom prst="rect">
            <a:avLst/>
          </a:prstGeom>
          <a:noFill/>
        </p:spPr>
      </p:pic>
      <p:pic>
        <p:nvPicPr>
          <p:cNvPr id="3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482" y="398232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flipV="1">
            <a:off x="4177173" y="3738608"/>
            <a:ext cx="308130" cy="2437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03" y="408541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V="1">
            <a:off x="2142154" y="4124218"/>
            <a:ext cx="657225" cy="197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65" y="443585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V="1">
            <a:off x="4457811" y="4321552"/>
            <a:ext cx="657225" cy="197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9380" y="4124217"/>
            <a:ext cx="342900" cy="678452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5115037" y="4688368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3505" y="4638566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63303" y="4704467"/>
            <a:ext cx="110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pic>
        <p:nvPicPr>
          <p:cNvPr id="45" name="Picture 4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1436" y="4288254"/>
            <a:ext cx="342900" cy="678452"/>
          </a:xfrm>
          <a:prstGeom prst="rect">
            <a:avLst/>
          </a:prstGeom>
          <a:noFill/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6198184" y="3862946"/>
            <a:ext cx="113253" cy="3927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05" y="3616774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Freeform 49"/>
          <p:cNvSpPr/>
          <p:nvPr/>
        </p:nvSpPr>
        <p:spPr>
          <a:xfrm>
            <a:off x="2179760" y="2840303"/>
            <a:ext cx="2570759" cy="1298800"/>
          </a:xfrm>
          <a:custGeom>
            <a:avLst/>
            <a:gdLst>
              <a:gd name="connsiteX0" fmla="*/ 91804 w 3427678"/>
              <a:gd name="connsiteY0" fmla="*/ 0 h 1731733"/>
              <a:gd name="connsiteX1" fmla="*/ 1071040 w 3427678"/>
              <a:gd name="connsiteY1" fmla="*/ 214193 h 1731733"/>
              <a:gd name="connsiteX2" fmla="*/ 2386888 w 3427678"/>
              <a:gd name="connsiteY2" fmla="*/ 244792 h 1731733"/>
              <a:gd name="connsiteX3" fmla="*/ 3427327 w 3427678"/>
              <a:gd name="connsiteY3" fmla="*/ 963868 h 1731733"/>
              <a:gd name="connsiteX4" fmla="*/ 2279784 w 3427678"/>
              <a:gd name="connsiteY4" fmla="*/ 1560548 h 1731733"/>
              <a:gd name="connsiteX5" fmla="*/ 979236 w 3427678"/>
              <a:gd name="connsiteY5" fmla="*/ 1713543 h 1731733"/>
              <a:gd name="connsiteX6" fmla="*/ 0 w 3427678"/>
              <a:gd name="connsiteY6" fmla="*/ 1728843 h 173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7678" h="1731733">
                <a:moveTo>
                  <a:pt x="91804" y="0"/>
                </a:moveTo>
                <a:cubicBezTo>
                  <a:pt x="390165" y="86697"/>
                  <a:pt x="688526" y="173394"/>
                  <a:pt x="1071040" y="214193"/>
                </a:cubicBezTo>
                <a:cubicBezTo>
                  <a:pt x="1453554" y="254992"/>
                  <a:pt x="1994174" y="119846"/>
                  <a:pt x="2386888" y="244792"/>
                </a:cubicBezTo>
                <a:cubicBezTo>
                  <a:pt x="2779602" y="369738"/>
                  <a:pt x="3445178" y="744575"/>
                  <a:pt x="3427327" y="963868"/>
                </a:cubicBezTo>
                <a:cubicBezTo>
                  <a:pt x="3409476" y="1183161"/>
                  <a:pt x="2687799" y="1435602"/>
                  <a:pt x="2279784" y="1560548"/>
                </a:cubicBezTo>
                <a:cubicBezTo>
                  <a:pt x="1871769" y="1685494"/>
                  <a:pt x="1359200" y="1685494"/>
                  <a:pt x="979236" y="1713543"/>
                </a:cubicBezTo>
                <a:cubicBezTo>
                  <a:pt x="599272" y="1741592"/>
                  <a:pt x="0" y="1728843"/>
                  <a:pt x="0" y="1728843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191234" y="3271827"/>
            <a:ext cx="4268858" cy="1220820"/>
          </a:xfrm>
          <a:custGeom>
            <a:avLst/>
            <a:gdLst>
              <a:gd name="connsiteX0" fmla="*/ 0 w 5691810"/>
              <a:gd name="connsiteY0" fmla="*/ 1627760 h 1627760"/>
              <a:gd name="connsiteX1" fmla="*/ 1269947 w 5691810"/>
              <a:gd name="connsiteY1" fmla="*/ 1337070 h 1627760"/>
              <a:gd name="connsiteX2" fmla="*/ 2402188 w 5691810"/>
              <a:gd name="connsiteY2" fmla="*/ 1153476 h 1627760"/>
              <a:gd name="connsiteX3" fmla="*/ 4421863 w 5691810"/>
              <a:gd name="connsiteY3" fmla="*/ 21313 h 1627760"/>
              <a:gd name="connsiteX4" fmla="*/ 5171591 w 5691810"/>
              <a:gd name="connsiteY4" fmla="*/ 480298 h 1627760"/>
              <a:gd name="connsiteX5" fmla="*/ 5691810 w 5691810"/>
              <a:gd name="connsiteY5" fmla="*/ 1306471 h 16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810" h="1627760">
                <a:moveTo>
                  <a:pt x="0" y="1627760"/>
                </a:moveTo>
                <a:cubicBezTo>
                  <a:pt x="434791" y="1521938"/>
                  <a:pt x="869582" y="1416117"/>
                  <a:pt x="1269947" y="1337070"/>
                </a:cubicBezTo>
                <a:cubicBezTo>
                  <a:pt x="1670312" y="1258023"/>
                  <a:pt x="1876869" y="1372769"/>
                  <a:pt x="2402188" y="1153476"/>
                </a:cubicBezTo>
                <a:cubicBezTo>
                  <a:pt x="2927507" y="934183"/>
                  <a:pt x="3960296" y="133509"/>
                  <a:pt x="4421863" y="21313"/>
                </a:cubicBezTo>
                <a:cubicBezTo>
                  <a:pt x="4883430" y="-90883"/>
                  <a:pt x="4959933" y="266105"/>
                  <a:pt x="5171591" y="480298"/>
                </a:cubicBezTo>
                <a:cubicBezTo>
                  <a:pt x="5383249" y="694491"/>
                  <a:pt x="5537529" y="1000481"/>
                  <a:pt x="5691810" y="1306471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3986194" y="3389480"/>
            <a:ext cx="2209964" cy="1011491"/>
          </a:xfrm>
          <a:custGeom>
            <a:avLst/>
            <a:gdLst>
              <a:gd name="connsiteX0" fmla="*/ 2946619 w 2946619"/>
              <a:gd name="connsiteY0" fmla="*/ 1287296 h 1348654"/>
              <a:gd name="connsiteX1" fmla="*/ 2701810 w 2946619"/>
              <a:gd name="connsiteY1" fmla="*/ 461124 h 1348654"/>
              <a:gd name="connsiteX2" fmla="*/ 2135689 w 2946619"/>
              <a:gd name="connsiteY2" fmla="*/ 17438 h 1348654"/>
              <a:gd name="connsiteX3" fmla="*/ 161916 w 2946619"/>
              <a:gd name="connsiteY3" fmla="*/ 1042504 h 1348654"/>
              <a:gd name="connsiteX4" fmla="*/ 253719 w 2946619"/>
              <a:gd name="connsiteY4" fmla="*/ 1348494 h 1348654"/>
              <a:gd name="connsiteX5" fmla="*/ 1370661 w 2946619"/>
              <a:gd name="connsiteY5" fmla="*/ 1088403 h 134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619" h="1348654">
                <a:moveTo>
                  <a:pt x="2946619" y="1287296"/>
                </a:moveTo>
                <a:cubicBezTo>
                  <a:pt x="2891792" y="980031"/>
                  <a:pt x="2836965" y="672767"/>
                  <a:pt x="2701810" y="461124"/>
                </a:cubicBezTo>
                <a:cubicBezTo>
                  <a:pt x="2566655" y="249481"/>
                  <a:pt x="2559005" y="-79459"/>
                  <a:pt x="2135689" y="17438"/>
                </a:cubicBezTo>
                <a:cubicBezTo>
                  <a:pt x="1712373" y="114335"/>
                  <a:pt x="475578" y="820661"/>
                  <a:pt x="161916" y="1042504"/>
                </a:cubicBezTo>
                <a:cubicBezTo>
                  <a:pt x="-151746" y="1264347"/>
                  <a:pt x="52261" y="1340844"/>
                  <a:pt x="253719" y="1348494"/>
                </a:cubicBezTo>
                <a:cubicBezTo>
                  <a:pt x="455177" y="1356144"/>
                  <a:pt x="1370661" y="1088403"/>
                  <a:pt x="1370661" y="1088403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3835823" y="3218965"/>
            <a:ext cx="3450501" cy="1475078"/>
          </a:xfrm>
          <a:custGeom>
            <a:avLst/>
            <a:gdLst>
              <a:gd name="connsiteX0" fmla="*/ 1632358 w 4600668"/>
              <a:gd name="connsiteY0" fmla="*/ 1774742 h 1966771"/>
              <a:gd name="connsiteX1" fmla="*/ 362411 w 4600668"/>
              <a:gd name="connsiteY1" fmla="*/ 1943036 h 1966771"/>
              <a:gd name="connsiteX2" fmla="*/ 148203 w 4600668"/>
              <a:gd name="connsiteY2" fmla="*/ 1315757 h 1966771"/>
              <a:gd name="connsiteX3" fmla="*/ 2366785 w 4600668"/>
              <a:gd name="connsiteY3" fmla="*/ 45899 h 1966771"/>
              <a:gd name="connsiteX4" fmla="*/ 3713235 w 4600668"/>
              <a:gd name="connsiteY4" fmla="*/ 413087 h 1966771"/>
              <a:gd name="connsiteX5" fmla="*/ 4600668 w 4600668"/>
              <a:gd name="connsiteY5" fmla="*/ 0 h 196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68" h="1966771">
                <a:moveTo>
                  <a:pt x="1632358" y="1774742"/>
                </a:moveTo>
                <a:cubicBezTo>
                  <a:pt x="1121064" y="1897137"/>
                  <a:pt x="609770" y="2019533"/>
                  <a:pt x="362411" y="1943036"/>
                </a:cubicBezTo>
                <a:cubicBezTo>
                  <a:pt x="115052" y="1866539"/>
                  <a:pt x="-185859" y="1631947"/>
                  <a:pt x="148203" y="1315757"/>
                </a:cubicBezTo>
                <a:cubicBezTo>
                  <a:pt x="482265" y="999567"/>
                  <a:pt x="1772613" y="196344"/>
                  <a:pt x="2366785" y="45899"/>
                </a:cubicBezTo>
                <a:cubicBezTo>
                  <a:pt x="2960957" y="-104546"/>
                  <a:pt x="3340921" y="420737"/>
                  <a:pt x="3713235" y="413087"/>
                </a:cubicBezTo>
                <a:cubicBezTo>
                  <a:pt x="4085549" y="405437"/>
                  <a:pt x="4600668" y="0"/>
                  <a:pt x="4600668" y="0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627804" y="498146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7.8.9.1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48766" y="5047367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8.9.1.1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13955" y="4981466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9.1.1.2</a:t>
            </a:r>
          </a:p>
        </p:txBody>
      </p:sp>
    </p:spTree>
    <p:extLst>
      <p:ext uri="{BB962C8B-B14F-4D97-AF65-F5344CB8AC3E}">
        <p14:creationId xmlns:p14="http://schemas.microsoft.com/office/powerpoint/2010/main" val="147982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3" grpId="0" animBg="1"/>
      <p:bldP spid="54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tor_Page_27">
            <a:extLst>
              <a:ext uri="{FF2B5EF4-FFF2-40B4-BE49-F238E27FC236}">
                <a16:creationId xmlns:a16="http://schemas.microsoft.com/office/drawing/2014/main" id="{E12082D1-EDC2-F34E-8B5A-9D6CDF73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43340" r="25833" b="11073"/>
          <a:stretch>
            <a:fillRect/>
          </a:stretch>
        </p:blipFill>
        <p:spPr bwMode="auto">
          <a:xfrm>
            <a:off x="1209870" y="3065105"/>
            <a:ext cx="6477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99FFC59A-069D-AB4E-87FC-FC42391D4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Tor Circuit Setup (1)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3C5671E-B401-5D4A-845D-0C00BEE9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0105" y="1976872"/>
            <a:ext cx="81788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Client proxy establishes a symmetric key and circuit with Onion Router #1</a:t>
            </a:r>
          </a:p>
        </p:txBody>
      </p:sp>
    </p:spTree>
    <p:extLst>
      <p:ext uri="{BB962C8B-B14F-4D97-AF65-F5344CB8AC3E}">
        <p14:creationId xmlns:p14="http://schemas.microsoft.com/office/powerpoint/2010/main" val="222118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E12082D1-EDC2-F34E-8B5A-9D6CDF73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12" r="3412"/>
          <a:stretch/>
        </p:blipFill>
        <p:spPr bwMode="auto">
          <a:xfrm>
            <a:off x="1321836" y="3065105"/>
            <a:ext cx="6477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99FFC59A-069D-AB4E-87FC-FC42391D4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Tor Circuit Setup (2)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3C5671E-B401-5D4A-845D-0C00BEE9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0105" y="1976872"/>
            <a:ext cx="10615128" cy="129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Client proxy extends the circuit by tunneling through Onion Router #1 and establishes a symmetric key with Onion Router #2</a:t>
            </a:r>
          </a:p>
        </p:txBody>
      </p:sp>
    </p:spTree>
    <p:extLst>
      <p:ext uri="{BB962C8B-B14F-4D97-AF65-F5344CB8AC3E}">
        <p14:creationId xmlns:p14="http://schemas.microsoft.com/office/powerpoint/2010/main" val="406398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E12082D1-EDC2-F34E-8B5A-9D6CDF73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2" r="962"/>
          <a:stretch/>
        </p:blipFill>
        <p:spPr bwMode="auto">
          <a:xfrm>
            <a:off x="1321836" y="3065105"/>
            <a:ext cx="6477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99FFC59A-069D-AB4E-87FC-FC42391D4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Tor Circuit Setup (3)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3C5671E-B401-5D4A-845D-0C00BEE9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0105" y="1976872"/>
            <a:ext cx="10615128" cy="129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Client proxy extends the circuit by tunneling through Onion Routers #1 and #2 and establishes a symmetric key with Onion Router #3</a:t>
            </a:r>
          </a:p>
        </p:txBody>
      </p:sp>
    </p:spTree>
    <p:extLst>
      <p:ext uri="{BB962C8B-B14F-4D97-AF65-F5344CB8AC3E}">
        <p14:creationId xmlns:p14="http://schemas.microsoft.com/office/powerpoint/2010/main" val="367363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99FFC59A-069D-AB4E-87FC-FC42391D4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Using a Tor Circuit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3C5671E-B401-5D4A-845D-0C00BEE99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60105" y="1976872"/>
            <a:ext cx="10615128" cy="129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Client applications communicate over the established circuit</a:t>
            </a:r>
          </a:p>
        </p:txBody>
      </p:sp>
      <p:pic>
        <p:nvPicPr>
          <p:cNvPr id="5" name="Picture 2" descr="tor_Page_31">
            <a:extLst>
              <a:ext uri="{FF2B5EF4-FFF2-40B4-BE49-F238E27FC236}">
                <a16:creationId xmlns:a16="http://schemas.microsoft.com/office/drawing/2014/main" id="{5715300C-0BD4-8D48-9AAB-B4FFED6F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45564" r="9999" b="6625"/>
          <a:stretch>
            <a:fillRect/>
          </a:stretch>
        </p:blipFill>
        <p:spPr bwMode="auto">
          <a:xfrm>
            <a:off x="1311469" y="2968250"/>
            <a:ext cx="7823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C53853-93C8-744D-A138-E1ECBCFC5D1E}"/>
              </a:ext>
            </a:extLst>
          </p:cNvPr>
          <p:cNvSpPr txBox="1"/>
          <p:nvPr/>
        </p:nvSpPr>
        <p:spPr>
          <a:xfrm>
            <a:off x="9442580" y="3272272"/>
            <a:ext cx="19407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Datagrams decrypted and re-encrypted at each node of the router chain</a:t>
            </a:r>
          </a:p>
        </p:txBody>
      </p:sp>
    </p:spTree>
    <p:extLst>
      <p:ext uri="{BB962C8B-B14F-4D97-AF65-F5344CB8AC3E}">
        <p14:creationId xmlns:p14="http://schemas.microsoft.com/office/powerpoint/2010/main" val="278944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24850" y="3378701"/>
            <a:ext cx="971550" cy="51435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HTTP packet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953250" y="33787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Src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9.1.1.2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39050" y="33787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5.6.7.8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53250" y="4064501"/>
            <a:ext cx="2343150" cy="5143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Encrypted to 9.1.1.2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581650" y="40645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Src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8.9.1.1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67450" y="40645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9.1.1.2</a:t>
            </a:r>
          </a:p>
        </p:txBody>
      </p:sp>
      <p:pic>
        <p:nvPicPr>
          <p:cNvPr id="59" name="Picture 58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050947"/>
            <a:ext cx="342900" cy="678452"/>
          </a:xfrm>
          <a:prstGeom prst="rect">
            <a:avLst/>
          </a:prstGeom>
          <a:noFill/>
          <a:effectLst/>
        </p:spPr>
      </p:pic>
      <p:pic>
        <p:nvPicPr>
          <p:cNvPr id="60" name="Picture 59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655" y="1990779"/>
            <a:ext cx="342900" cy="678452"/>
          </a:xfrm>
          <a:prstGeom prst="rect">
            <a:avLst/>
          </a:prstGeom>
          <a:noFill/>
          <a:effectLst/>
        </p:spPr>
      </p:pic>
      <p:sp>
        <p:nvSpPr>
          <p:cNvPr id="61" name="TextBox 60"/>
          <p:cNvSpPr txBox="1"/>
          <p:nvPr/>
        </p:nvSpPr>
        <p:spPr>
          <a:xfrm>
            <a:off x="2960808" y="2645523"/>
            <a:ext cx="77938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1.2.3.4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741260" y="2577271"/>
            <a:ext cx="80983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5.6.7.8</a:t>
            </a:r>
          </a:p>
        </p:txBody>
      </p:sp>
      <p:pic>
        <p:nvPicPr>
          <p:cNvPr id="63" name="Picture 62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8170" y="2035136"/>
            <a:ext cx="342900" cy="678452"/>
          </a:xfrm>
          <a:prstGeom prst="rect">
            <a:avLst/>
          </a:prstGeom>
          <a:noFill/>
          <a:effectLst/>
        </p:spPr>
      </p:pic>
      <p:pic>
        <p:nvPicPr>
          <p:cNvPr id="64" name="Picture 6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0450" y="1986350"/>
            <a:ext cx="342900" cy="678452"/>
          </a:xfrm>
          <a:prstGeom prst="rect">
            <a:avLst/>
          </a:prstGeom>
          <a:noFill/>
          <a:effectLst/>
        </p:spPr>
      </p:pic>
      <p:pic>
        <p:nvPicPr>
          <p:cNvPr id="65" name="Picture 6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7260" y="1986350"/>
            <a:ext cx="342900" cy="678452"/>
          </a:xfrm>
          <a:prstGeom prst="rect">
            <a:avLst/>
          </a:prstGeom>
          <a:noFill/>
          <a:effectLst/>
        </p:spPr>
      </p:pic>
      <p:sp>
        <p:nvSpPr>
          <p:cNvPr id="66" name="TextBox 65"/>
          <p:cNvSpPr txBox="1"/>
          <p:nvPr/>
        </p:nvSpPr>
        <p:spPr>
          <a:xfrm>
            <a:off x="4477265" y="2657258"/>
            <a:ext cx="77296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7.8.9.1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32608" y="2579764"/>
            <a:ext cx="73930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8.9.1.1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239002" y="2579764"/>
            <a:ext cx="73930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9.1.1.2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581650" y="4750301"/>
            <a:ext cx="3714750" cy="5143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Encrypted to 8.9.1.1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210050" y="47503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Src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8.9.1.1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95850" y="475030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9.1.1.2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210050" y="5493251"/>
            <a:ext cx="5086350" cy="5143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Encrypted to 7.8.9.1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838450" y="549325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Src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7.8.9.1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24250" y="5493251"/>
            <a:ext cx="685800" cy="5143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Dest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8.9.1.1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0288" y="413994"/>
            <a:ext cx="574067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Tor implements a more complex version of this basic idea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5F17B1-13BD-284A-96E9-0D59D239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Routing: Example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A097F8-9D61-0F4A-91F0-2DF1327FF5BD}"/>
              </a:ext>
            </a:extLst>
          </p:cNvPr>
          <p:cNvCxnSpPr/>
          <p:nvPr/>
        </p:nvCxnSpPr>
        <p:spPr>
          <a:xfrm flipH="1">
            <a:off x="7978307" y="2332653"/>
            <a:ext cx="512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EE153C-7364-F944-8BB8-7A7DDF29BACD}"/>
              </a:ext>
            </a:extLst>
          </p:cNvPr>
          <p:cNvCxnSpPr/>
          <p:nvPr/>
        </p:nvCxnSpPr>
        <p:spPr>
          <a:xfrm flipH="1">
            <a:off x="6637809" y="2317102"/>
            <a:ext cx="512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E2A073-A996-DD4A-A905-4CC0706B5939}"/>
              </a:ext>
            </a:extLst>
          </p:cNvPr>
          <p:cNvCxnSpPr/>
          <p:nvPr/>
        </p:nvCxnSpPr>
        <p:spPr>
          <a:xfrm flipH="1">
            <a:off x="5185343" y="2301551"/>
            <a:ext cx="512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85D4BB-B1C5-D543-A5D4-6AB72442EC64}"/>
              </a:ext>
            </a:extLst>
          </p:cNvPr>
          <p:cNvCxnSpPr/>
          <p:nvPr/>
        </p:nvCxnSpPr>
        <p:spPr>
          <a:xfrm flipH="1">
            <a:off x="3767091" y="2357536"/>
            <a:ext cx="512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4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>
          <a:xfrm>
            <a:off x="4170047" y="2148751"/>
            <a:ext cx="1371600" cy="1004132"/>
          </a:xfrm>
          <a:prstGeom prst="clou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major backbone</a:t>
            </a:r>
          </a:p>
        </p:txBody>
      </p:sp>
      <p:sp>
        <p:nvSpPr>
          <p:cNvPr id="11" name="Cloud 10"/>
          <p:cNvSpPr/>
          <p:nvPr/>
        </p:nvSpPr>
        <p:spPr>
          <a:xfrm>
            <a:off x="6856952" y="2566176"/>
            <a:ext cx="1371600" cy="1004132"/>
          </a:xfrm>
          <a:prstGeom prst="clou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AT&amp;T network</a:t>
            </a:r>
          </a:p>
        </p:txBody>
      </p:sp>
      <p:pic>
        <p:nvPicPr>
          <p:cNvPr id="12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69" y="2832109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79" y="3183994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3727" y="2004184"/>
            <a:ext cx="342900" cy="678452"/>
          </a:xfrm>
          <a:prstGeom prst="rect">
            <a:avLst/>
          </a:prstGeom>
          <a:noFill/>
          <a:effectLst/>
        </p:spPr>
      </p:pic>
      <p:cxnSp>
        <p:nvCxnSpPr>
          <p:cNvPr id="15" name="Straight Arrow Connector 14"/>
          <p:cNvCxnSpPr>
            <a:stCxn id="13" idx="3"/>
            <a:endCxn id="12" idx="1"/>
          </p:cNvCxnSpPr>
          <p:nvPr/>
        </p:nvCxnSpPr>
        <p:spPr>
          <a:xfrm flipV="1">
            <a:off x="6228398" y="2950176"/>
            <a:ext cx="575071" cy="351885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3506628" y="2343409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6302" y="2004184"/>
            <a:ext cx="342900" cy="678452"/>
          </a:xfrm>
          <a:prstGeom prst="rect">
            <a:avLst/>
          </a:prstGeom>
          <a:noFill/>
          <a:effectLst/>
        </p:spPr>
      </p:pic>
      <p:sp>
        <p:nvSpPr>
          <p:cNvPr id="18" name="TextBox 17"/>
          <p:cNvSpPr txBox="1"/>
          <p:nvPr/>
        </p:nvSpPr>
        <p:spPr>
          <a:xfrm>
            <a:off x="7179202" y="1947033"/>
            <a:ext cx="184377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Interception gear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014847" y="2604061"/>
            <a:ext cx="0" cy="212334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4427" y="2662561"/>
            <a:ext cx="342900" cy="678452"/>
          </a:xfrm>
          <a:prstGeom prst="rect">
            <a:avLst/>
          </a:prstGeom>
          <a:noFill/>
          <a:effectLst/>
        </p:spPr>
      </p:pic>
      <p:cxnSp>
        <p:nvCxnSpPr>
          <p:cNvPr id="21" name="Straight Arrow Connector 20"/>
          <p:cNvCxnSpPr>
            <a:endCxn id="20" idx="1"/>
          </p:cNvCxnSpPr>
          <p:nvPr/>
        </p:nvCxnSpPr>
        <p:spPr>
          <a:xfrm flipV="1">
            <a:off x="8170450" y="3001786"/>
            <a:ext cx="593978" cy="30277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030" y="2682637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79" y="3090035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79" y="3025350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530573" y="2918770"/>
            <a:ext cx="319205" cy="14947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32" y="3226357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54" y="2485995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000335" y="2598760"/>
            <a:ext cx="77938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1.2.3.4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97032" y="3249053"/>
            <a:ext cx="80983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IP:</a:t>
            </a:r>
          </a:p>
          <a:p>
            <a:r>
              <a:rPr lang="en-US" dirty="0"/>
              <a:t>5.6.7.8</a:t>
            </a:r>
          </a:p>
        </p:txBody>
      </p:sp>
      <p:sp>
        <p:nvSpPr>
          <p:cNvPr id="31" name="Cloud 30"/>
          <p:cNvSpPr/>
          <p:nvPr/>
        </p:nvSpPr>
        <p:spPr>
          <a:xfrm>
            <a:off x="4249577" y="3644067"/>
            <a:ext cx="1371600" cy="1004132"/>
          </a:xfrm>
          <a:prstGeom prst="clou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major backbone</a:t>
            </a:r>
          </a:p>
        </p:txBody>
      </p:sp>
      <p:pic>
        <p:nvPicPr>
          <p:cNvPr id="32" name="Picture 31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236" y="3733800"/>
            <a:ext cx="342900" cy="678452"/>
          </a:xfrm>
          <a:prstGeom prst="rect">
            <a:avLst/>
          </a:prstGeom>
          <a:noFill/>
          <a:effectLst/>
        </p:spPr>
      </p:pic>
      <p:pic>
        <p:nvPicPr>
          <p:cNvPr id="33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956" y="3706209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/>
          <p:nvPr/>
        </p:nvCxnSpPr>
        <p:spPr>
          <a:xfrm flipV="1">
            <a:off x="5541647" y="3462491"/>
            <a:ext cx="308130" cy="24371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577" y="3809299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V="1">
            <a:off x="3506628" y="3848101"/>
            <a:ext cx="657225" cy="197333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39" y="4159735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V="1">
            <a:off x="5822285" y="4045435"/>
            <a:ext cx="657225" cy="197333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3854" y="3848100"/>
            <a:ext cx="342900" cy="678452"/>
          </a:xfrm>
          <a:prstGeom prst="rect">
            <a:avLst/>
          </a:prstGeom>
          <a:noFill/>
          <a:effectLst/>
        </p:spPr>
      </p:pic>
      <p:sp>
        <p:nvSpPr>
          <p:cNvPr id="42" name="TextBox 41"/>
          <p:cNvSpPr txBox="1"/>
          <p:nvPr/>
        </p:nvSpPr>
        <p:spPr>
          <a:xfrm>
            <a:off x="6479511" y="4412251"/>
            <a:ext cx="11053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77979" y="4362449"/>
            <a:ext cx="11053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27777" y="4428350"/>
            <a:ext cx="110530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Tor Node</a:t>
            </a:r>
          </a:p>
        </p:txBody>
      </p:sp>
      <p:pic>
        <p:nvPicPr>
          <p:cNvPr id="45" name="Picture 4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5910" y="4012137"/>
            <a:ext cx="342900" cy="678452"/>
          </a:xfrm>
          <a:prstGeom prst="rect">
            <a:avLst/>
          </a:prstGeom>
          <a:noFill/>
          <a:effectLst/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7562658" y="3586829"/>
            <a:ext cx="113253" cy="392787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79" y="3340657"/>
            <a:ext cx="378619" cy="23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Freeform 49"/>
          <p:cNvSpPr/>
          <p:nvPr/>
        </p:nvSpPr>
        <p:spPr>
          <a:xfrm>
            <a:off x="3544234" y="2564186"/>
            <a:ext cx="2570759" cy="1298800"/>
          </a:xfrm>
          <a:custGeom>
            <a:avLst/>
            <a:gdLst>
              <a:gd name="connsiteX0" fmla="*/ 91804 w 3427678"/>
              <a:gd name="connsiteY0" fmla="*/ 0 h 1731733"/>
              <a:gd name="connsiteX1" fmla="*/ 1071040 w 3427678"/>
              <a:gd name="connsiteY1" fmla="*/ 214193 h 1731733"/>
              <a:gd name="connsiteX2" fmla="*/ 2386888 w 3427678"/>
              <a:gd name="connsiteY2" fmla="*/ 244792 h 1731733"/>
              <a:gd name="connsiteX3" fmla="*/ 3427327 w 3427678"/>
              <a:gd name="connsiteY3" fmla="*/ 963868 h 1731733"/>
              <a:gd name="connsiteX4" fmla="*/ 2279784 w 3427678"/>
              <a:gd name="connsiteY4" fmla="*/ 1560548 h 1731733"/>
              <a:gd name="connsiteX5" fmla="*/ 979236 w 3427678"/>
              <a:gd name="connsiteY5" fmla="*/ 1713543 h 1731733"/>
              <a:gd name="connsiteX6" fmla="*/ 0 w 3427678"/>
              <a:gd name="connsiteY6" fmla="*/ 1728843 h 173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7678" h="1731733">
                <a:moveTo>
                  <a:pt x="91804" y="0"/>
                </a:moveTo>
                <a:cubicBezTo>
                  <a:pt x="390165" y="86697"/>
                  <a:pt x="688526" y="173394"/>
                  <a:pt x="1071040" y="214193"/>
                </a:cubicBezTo>
                <a:cubicBezTo>
                  <a:pt x="1453554" y="254992"/>
                  <a:pt x="1994174" y="119846"/>
                  <a:pt x="2386888" y="244792"/>
                </a:cubicBezTo>
                <a:cubicBezTo>
                  <a:pt x="2779602" y="369738"/>
                  <a:pt x="3445178" y="744575"/>
                  <a:pt x="3427327" y="963868"/>
                </a:cubicBezTo>
                <a:cubicBezTo>
                  <a:pt x="3409476" y="1183161"/>
                  <a:pt x="2687799" y="1435602"/>
                  <a:pt x="2279784" y="1560548"/>
                </a:cubicBezTo>
                <a:cubicBezTo>
                  <a:pt x="1871769" y="1685494"/>
                  <a:pt x="1359200" y="1685494"/>
                  <a:pt x="979236" y="1713543"/>
                </a:cubicBezTo>
                <a:cubicBezTo>
                  <a:pt x="599272" y="1741592"/>
                  <a:pt x="0" y="1728843"/>
                  <a:pt x="0" y="1728843"/>
                </a:cubicBezTo>
              </a:path>
            </a:pathLst>
          </a:custGeom>
          <a:ln>
            <a:headEnd type="triangle"/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3555708" y="2995710"/>
            <a:ext cx="4268858" cy="1220820"/>
          </a:xfrm>
          <a:custGeom>
            <a:avLst/>
            <a:gdLst>
              <a:gd name="connsiteX0" fmla="*/ 0 w 5691810"/>
              <a:gd name="connsiteY0" fmla="*/ 1627760 h 1627760"/>
              <a:gd name="connsiteX1" fmla="*/ 1269947 w 5691810"/>
              <a:gd name="connsiteY1" fmla="*/ 1337070 h 1627760"/>
              <a:gd name="connsiteX2" fmla="*/ 2402188 w 5691810"/>
              <a:gd name="connsiteY2" fmla="*/ 1153476 h 1627760"/>
              <a:gd name="connsiteX3" fmla="*/ 4421863 w 5691810"/>
              <a:gd name="connsiteY3" fmla="*/ 21313 h 1627760"/>
              <a:gd name="connsiteX4" fmla="*/ 5171591 w 5691810"/>
              <a:gd name="connsiteY4" fmla="*/ 480298 h 1627760"/>
              <a:gd name="connsiteX5" fmla="*/ 5691810 w 5691810"/>
              <a:gd name="connsiteY5" fmla="*/ 1306471 h 16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1810" h="1627760">
                <a:moveTo>
                  <a:pt x="0" y="1627760"/>
                </a:moveTo>
                <a:cubicBezTo>
                  <a:pt x="434791" y="1521938"/>
                  <a:pt x="869582" y="1416117"/>
                  <a:pt x="1269947" y="1337070"/>
                </a:cubicBezTo>
                <a:cubicBezTo>
                  <a:pt x="1670312" y="1258023"/>
                  <a:pt x="1876869" y="1372769"/>
                  <a:pt x="2402188" y="1153476"/>
                </a:cubicBezTo>
                <a:cubicBezTo>
                  <a:pt x="2927507" y="934183"/>
                  <a:pt x="3960296" y="133509"/>
                  <a:pt x="4421863" y="21313"/>
                </a:cubicBezTo>
                <a:cubicBezTo>
                  <a:pt x="4883430" y="-90883"/>
                  <a:pt x="4959933" y="266105"/>
                  <a:pt x="5171591" y="480298"/>
                </a:cubicBezTo>
                <a:cubicBezTo>
                  <a:pt x="5383249" y="694491"/>
                  <a:pt x="5537529" y="1000481"/>
                  <a:pt x="5691810" y="1306471"/>
                </a:cubicBezTo>
              </a:path>
            </a:pathLst>
          </a:custGeom>
          <a:ln>
            <a:headEnd type="triangle"/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5350668" y="3113363"/>
            <a:ext cx="2209964" cy="1011491"/>
          </a:xfrm>
          <a:custGeom>
            <a:avLst/>
            <a:gdLst>
              <a:gd name="connsiteX0" fmla="*/ 2946619 w 2946619"/>
              <a:gd name="connsiteY0" fmla="*/ 1287296 h 1348654"/>
              <a:gd name="connsiteX1" fmla="*/ 2701810 w 2946619"/>
              <a:gd name="connsiteY1" fmla="*/ 461124 h 1348654"/>
              <a:gd name="connsiteX2" fmla="*/ 2135689 w 2946619"/>
              <a:gd name="connsiteY2" fmla="*/ 17438 h 1348654"/>
              <a:gd name="connsiteX3" fmla="*/ 161916 w 2946619"/>
              <a:gd name="connsiteY3" fmla="*/ 1042504 h 1348654"/>
              <a:gd name="connsiteX4" fmla="*/ 253719 w 2946619"/>
              <a:gd name="connsiteY4" fmla="*/ 1348494 h 1348654"/>
              <a:gd name="connsiteX5" fmla="*/ 1370661 w 2946619"/>
              <a:gd name="connsiteY5" fmla="*/ 1088403 h 134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6619" h="1348654">
                <a:moveTo>
                  <a:pt x="2946619" y="1287296"/>
                </a:moveTo>
                <a:cubicBezTo>
                  <a:pt x="2891792" y="980031"/>
                  <a:pt x="2836965" y="672767"/>
                  <a:pt x="2701810" y="461124"/>
                </a:cubicBezTo>
                <a:cubicBezTo>
                  <a:pt x="2566655" y="249481"/>
                  <a:pt x="2559005" y="-79459"/>
                  <a:pt x="2135689" y="17438"/>
                </a:cubicBezTo>
                <a:cubicBezTo>
                  <a:pt x="1712373" y="114335"/>
                  <a:pt x="475578" y="820661"/>
                  <a:pt x="161916" y="1042504"/>
                </a:cubicBezTo>
                <a:cubicBezTo>
                  <a:pt x="-151746" y="1264347"/>
                  <a:pt x="52261" y="1340844"/>
                  <a:pt x="253719" y="1348494"/>
                </a:cubicBezTo>
                <a:cubicBezTo>
                  <a:pt x="455177" y="1356144"/>
                  <a:pt x="1370661" y="1088403"/>
                  <a:pt x="1370661" y="1088403"/>
                </a:cubicBezTo>
              </a:path>
            </a:pathLst>
          </a:cu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5200297" y="2942848"/>
            <a:ext cx="3450501" cy="1475078"/>
          </a:xfrm>
          <a:custGeom>
            <a:avLst/>
            <a:gdLst>
              <a:gd name="connsiteX0" fmla="*/ 1632358 w 4600668"/>
              <a:gd name="connsiteY0" fmla="*/ 1774742 h 1966771"/>
              <a:gd name="connsiteX1" fmla="*/ 362411 w 4600668"/>
              <a:gd name="connsiteY1" fmla="*/ 1943036 h 1966771"/>
              <a:gd name="connsiteX2" fmla="*/ 148203 w 4600668"/>
              <a:gd name="connsiteY2" fmla="*/ 1315757 h 1966771"/>
              <a:gd name="connsiteX3" fmla="*/ 2366785 w 4600668"/>
              <a:gd name="connsiteY3" fmla="*/ 45899 h 1966771"/>
              <a:gd name="connsiteX4" fmla="*/ 3713235 w 4600668"/>
              <a:gd name="connsiteY4" fmla="*/ 413087 h 1966771"/>
              <a:gd name="connsiteX5" fmla="*/ 4600668 w 4600668"/>
              <a:gd name="connsiteY5" fmla="*/ 0 h 196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68" h="1966771">
                <a:moveTo>
                  <a:pt x="1632358" y="1774742"/>
                </a:moveTo>
                <a:cubicBezTo>
                  <a:pt x="1121064" y="1897137"/>
                  <a:pt x="609770" y="2019533"/>
                  <a:pt x="362411" y="1943036"/>
                </a:cubicBezTo>
                <a:cubicBezTo>
                  <a:pt x="115052" y="1866539"/>
                  <a:pt x="-185859" y="1631947"/>
                  <a:pt x="148203" y="1315757"/>
                </a:cubicBezTo>
                <a:cubicBezTo>
                  <a:pt x="482265" y="999567"/>
                  <a:pt x="1772613" y="196344"/>
                  <a:pt x="2366785" y="45899"/>
                </a:cubicBezTo>
                <a:cubicBezTo>
                  <a:pt x="2960957" y="-104546"/>
                  <a:pt x="3340921" y="420737"/>
                  <a:pt x="3713235" y="413087"/>
                </a:cubicBezTo>
                <a:cubicBezTo>
                  <a:pt x="4085549" y="405437"/>
                  <a:pt x="4600668" y="0"/>
                  <a:pt x="4600668" y="0"/>
                </a:cubicBezTo>
              </a:path>
            </a:pathLst>
          </a:custGeom>
          <a:ln>
            <a:headEnd type="triangle"/>
            <a:tailEnd type="triangle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992278" y="4705349"/>
            <a:ext cx="77296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7.8.9.1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113240" y="4771250"/>
            <a:ext cx="73930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8.9.1.1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78429" y="4705349"/>
            <a:ext cx="73930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9.1.1.2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288AE-63AA-6041-92D6-1670DE6C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Knows What?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A6E3C9DB-A837-7F41-BF40-1E51096FC2FA}"/>
              </a:ext>
            </a:extLst>
          </p:cNvPr>
          <p:cNvSpPr/>
          <p:nvPr/>
        </p:nvSpPr>
        <p:spPr bwMode="auto">
          <a:xfrm rot="17910091">
            <a:off x="2960807" y="5181600"/>
            <a:ext cx="458802" cy="3810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Char char="•"/>
            </a:pPr>
            <a:endParaRPr lang="en-US" sz="2400">
              <a:solidFill>
                <a:schemeClr val="bg2"/>
              </a:solidFill>
              <a:latin typeface="Tahoma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C1BCFF-6A41-1943-9F23-F3AF970741F7}"/>
              </a:ext>
            </a:extLst>
          </p:cNvPr>
          <p:cNvSpPr/>
          <p:nvPr/>
        </p:nvSpPr>
        <p:spPr>
          <a:xfrm>
            <a:off x="1703425" y="5540514"/>
            <a:ext cx="5113803" cy="7078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-120015" defTabSz="171450">
              <a:defRPr sz="4400"/>
            </a:pPr>
            <a:r>
              <a:rPr lang="en-US" sz="2000" b="1" dirty="0"/>
              <a:t>Entry node:</a:t>
            </a:r>
            <a:r>
              <a:rPr lang="en-US" sz="2000" dirty="0"/>
              <a:t> knows Alice is using Tor + identity of middle relay, but not destination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0EF74C27-F1AF-044F-96D8-3EFD31094316}"/>
              </a:ext>
            </a:extLst>
          </p:cNvPr>
          <p:cNvSpPr/>
          <p:nvPr/>
        </p:nvSpPr>
        <p:spPr bwMode="auto">
          <a:xfrm rot="14173517">
            <a:off x="7295479" y="4846910"/>
            <a:ext cx="458802" cy="3810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Char char="•"/>
            </a:pPr>
            <a:endParaRPr lang="en-US" sz="2400">
              <a:solidFill>
                <a:schemeClr val="bg2"/>
              </a:solidFill>
              <a:latin typeface="Tahoma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03EC0-9920-2C49-BCB6-453724EB2063}"/>
              </a:ext>
            </a:extLst>
          </p:cNvPr>
          <p:cNvSpPr/>
          <p:nvPr/>
        </p:nvSpPr>
        <p:spPr>
          <a:xfrm>
            <a:off x="6763941" y="5156538"/>
            <a:ext cx="3724635" cy="1015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-120015" defTabSz="171450">
              <a:defRPr sz="4400"/>
            </a:pPr>
            <a:r>
              <a:rPr lang="en-US" sz="2000" b="1" dirty="0"/>
              <a:t>Exit node: </a:t>
            </a:r>
            <a:r>
              <a:rPr lang="en-US" sz="2000" dirty="0"/>
              <a:t>knows some Tor user is connecting to destination, but not which user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C72CCE6D-962D-0D47-9D55-D82215A063BB}"/>
              </a:ext>
            </a:extLst>
          </p:cNvPr>
          <p:cNvSpPr/>
          <p:nvPr/>
        </p:nvSpPr>
        <p:spPr bwMode="auto">
          <a:xfrm rot="7918006">
            <a:off x="8904843" y="2240749"/>
            <a:ext cx="458802" cy="38100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Char char="•"/>
            </a:pPr>
            <a:endParaRPr lang="en-US" sz="2400">
              <a:solidFill>
                <a:schemeClr val="bg2"/>
              </a:solidFill>
              <a:latin typeface="Tahoma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C6D45B-CA13-FE47-9CFF-F5516450E686}"/>
              </a:ext>
            </a:extLst>
          </p:cNvPr>
          <p:cNvSpPr/>
          <p:nvPr/>
        </p:nvSpPr>
        <p:spPr>
          <a:xfrm>
            <a:off x="7752305" y="1295401"/>
            <a:ext cx="2862251" cy="1015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-120015" defTabSz="171450">
              <a:defRPr sz="4400"/>
            </a:pPr>
            <a:r>
              <a:rPr lang="en-US" sz="2000" b="1" dirty="0"/>
              <a:t>Destination: </a:t>
            </a:r>
            <a:r>
              <a:rPr lang="en-US" sz="2000" dirty="0"/>
              <a:t>knows a Tor user is connecting to it via the exit 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15698-F842-D748-9002-CB54C4631FDE}"/>
              </a:ext>
            </a:extLst>
          </p:cNvPr>
          <p:cNvSpPr txBox="1"/>
          <p:nvPr/>
        </p:nvSpPr>
        <p:spPr>
          <a:xfrm>
            <a:off x="2337294" y="2057400"/>
            <a:ext cx="710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Alice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C239B8-390D-3944-967A-D5093E0EE2E7}"/>
              </a:ext>
            </a:extLst>
          </p:cNvPr>
          <p:cNvSpPr txBox="1"/>
          <p:nvPr/>
        </p:nvSpPr>
        <p:spPr>
          <a:xfrm>
            <a:off x="9206954" y="2712015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817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A36D-69C1-0E4C-B6E7-B13B3962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From the Destination</a:t>
            </a:r>
          </a:p>
        </p:txBody>
      </p:sp>
      <p:sp>
        <p:nvSpPr>
          <p:cNvPr id="153" name="Tor provides for anonymity in TCP connections over the Internet, both unlinkably (long-term) and linkably (short-term)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64544" lvl="1" indent="-48577" defTabSz="171450">
              <a:spcBef>
                <a:spcPts val="600"/>
              </a:spcBef>
              <a:buNone/>
              <a:defRPr sz="4700"/>
            </a:pPr>
            <a:r>
              <a:rPr sz="2400" dirty="0"/>
              <a:t>• There’s no long-term identifier for a Tor user </a:t>
            </a:r>
          </a:p>
          <a:p>
            <a:pPr marL="164544" lvl="1" indent="-48577" defTabSz="171450">
              <a:spcBef>
                <a:spcPts val="600"/>
              </a:spcBef>
              <a:buNone/>
              <a:defRPr sz="4700"/>
            </a:pPr>
            <a:r>
              <a:rPr sz="2400" dirty="0"/>
              <a:t>• If a </a:t>
            </a:r>
            <a:r>
              <a:rPr lang="en-US" sz="2400" dirty="0"/>
              <a:t>website </a:t>
            </a:r>
            <a:r>
              <a:rPr sz="2400" dirty="0"/>
              <a:t>gets a connection from Tor today, and another one tomorrow, it </a:t>
            </a:r>
            <a:r>
              <a:rPr lang="en-US" sz="2400" dirty="0"/>
              <a:t>cannot </a:t>
            </a:r>
            <a:r>
              <a:rPr sz="2400" dirty="0"/>
              <a:t>tell whether those are from the same </a:t>
            </a:r>
            <a:r>
              <a:rPr lang="en-US" sz="2400" dirty="0"/>
              <a:t>user or not</a:t>
            </a:r>
            <a:r>
              <a:rPr sz="2400" dirty="0"/>
              <a:t> </a:t>
            </a:r>
          </a:p>
          <a:p>
            <a:pPr marL="164544" lvl="1" indent="-48577" defTabSz="171450">
              <a:spcBef>
                <a:spcPts val="600"/>
              </a:spcBef>
              <a:buNone/>
              <a:defRPr sz="4700"/>
            </a:pPr>
            <a:r>
              <a:rPr sz="2400" dirty="0"/>
              <a:t>• But two connections in quick succession from the same Tor node are more likely to in fact be from the same </a:t>
            </a:r>
            <a:r>
              <a:rPr lang="en-US" sz="2400" dirty="0"/>
              <a:t>user</a:t>
            </a:r>
            <a:endParaRPr sz="2400" dirty="0"/>
          </a:p>
        </p:txBody>
      </p:sp>
      <p:sp>
        <p:nvSpPr>
          <p:cNvPr id="4" name="Tor provides for anonymity in TCP connections over the Internet, both unlinkably (long-term) and linkably (short-term).…">
            <a:extLst>
              <a:ext uri="{FF2B5EF4-FFF2-40B4-BE49-F238E27FC236}">
                <a16:creationId xmlns:a16="http://schemas.microsoft.com/office/drawing/2014/main" id="{32AE04FB-95FA-8B44-9C05-AEF9C332389A}"/>
              </a:ext>
            </a:extLst>
          </p:cNvPr>
          <p:cNvSpPr txBox="1">
            <a:spLocks/>
          </p:cNvSpPr>
          <p:nvPr/>
        </p:nvSpPr>
        <p:spPr bwMode="auto">
          <a:xfrm>
            <a:off x="5312808" y="5079228"/>
            <a:ext cx="4913543" cy="873516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1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8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18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164544" lvl="1" indent="-120015" defTabSz="171450">
              <a:spcBef>
                <a:spcPts val="0"/>
              </a:spcBef>
              <a:buNone/>
              <a:defRPr sz="4700"/>
            </a:pPr>
            <a:r>
              <a:rPr lang="en-US" sz="2400" kern="0" dirty="0">
                <a:solidFill>
                  <a:schemeClr val="bg1"/>
                </a:solidFill>
              </a:rPr>
              <a:t>Hiding from the destination requires  </a:t>
            </a:r>
          </a:p>
          <a:p>
            <a:pPr marL="164544" lvl="1" indent="-120015" defTabSz="171450">
              <a:spcBef>
                <a:spcPts val="0"/>
              </a:spcBef>
              <a:buNone/>
              <a:defRPr sz="4700"/>
            </a:pPr>
            <a:r>
              <a:rPr lang="en-US" sz="2400" kern="0" dirty="0">
                <a:solidFill>
                  <a:schemeClr val="bg1"/>
                </a:solidFill>
              </a:rPr>
              <a:t>application-level protections</a:t>
            </a:r>
          </a:p>
          <a:p>
            <a:pPr marL="164544" lvl="1" indent="-120015" defTabSz="171450">
              <a:spcBef>
                <a:spcPts val="0"/>
              </a:spcBef>
              <a:buNone/>
              <a:defRPr sz="4700"/>
            </a:pPr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96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on Public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Internet is designed as a public network, routing information is public</a:t>
            </a:r>
          </a:p>
          <a:p>
            <a:pPr lvl="1"/>
            <a:r>
              <a:rPr lang="en-US" sz="2000" dirty="0"/>
              <a:t>IP packet headers identify source and destination</a:t>
            </a:r>
          </a:p>
          <a:p>
            <a:r>
              <a:rPr lang="en-US" sz="2400" dirty="0"/>
              <a:t>End-to-end encryption hides payload but does not hide </a:t>
            </a:r>
            <a:r>
              <a:rPr lang="en-US" sz="2400" dirty="0">
                <a:solidFill>
                  <a:srgbClr val="C00000"/>
                </a:solidFill>
              </a:rPr>
              <a:t>metadata</a:t>
            </a:r>
          </a:p>
          <a:p>
            <a:pPr lvl="1"/>
            <a:r>
              <a:rPr lang="en-US" sz="2000" dirty="0"/>
              <a:t>Who is talking to whom</a:t>
            </a:r>
          </a:p>
          <a:p>
            <a:pPr lvl="1"/>
            <a:r>
              <a:rPr lang="en-US" sz="2000" dirty="0"/>
              <a:t>When communication is taking place</a:t>
            </a:r>
          </a:p>
          <a:p>
            <a:pPr lvl="1"/>
            <a:r>
              <a:rPr lang="en-US" sz="2000" dirty="0"/>
              <a:t>Size of messages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loud 3"/>
          <p:cNvSpPr/>
          <p:nvPr/>
        </p:nvSpPr>
        <p:spPr>
          <a:xfrm>
            <a:off x="5866013" y="4696619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Other major backbone</a:t>
            </a:r>
          </a:p>
        </p:txBody>
      </p:sp>
      <p:sp>
        <p:nvSpPr>
          <p:cNvPr id="5" name="Cloud 4"/>
          <p:cNvSpPr/>
          <p:nvPr/>
        </p:nvSpPr>
        <p:spPr>
          <a:xfrm>
            <a:off x="8552918" y="5114044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AT&amp;T network</a:t>
            </a:r>
          </a:p>
        </p:txBody>
      </p:sp>
      <p:pic>
        <p:nvPicPr>
          <p:cNvPr id="7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35" y="537997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45" y="573186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9693" y="4552052"/>
            <a:ext cx="342900" cy="678452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>
            <a:stCxn id="8" idx="3"/>
            <a:endCxn id="7" idx="1"/>
          </p:cNvCxnSpPr>
          <p:nvPr/>
        </p:nvCxnSpPr>
        <p:spPr>
          <a:xfrm flipV="1">
            <a:off x="7924364" y="5498044"/>
            <a:ext cx="575071" cy="351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5202594" y="4891277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2268" y="4552052"/>
            <a:ext cx="342900" cy="6784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875168" y="449490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Interception gear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710813" y="5151929"/>
            <a:ext cx="0" cy="2123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60393" y="5210429"/>
            <a:ext cx="342900" cy="678452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>
            <a:endCxn id="15" idx="1"/>
          </p:cNvCxnSpPr>
          <p:nvPr/>
        </p:nvCxnSpPr>
        <p:spPr>
          <a:xfrm flipV="1">
            <a:off x="9866416" y="5549654"/>
            <a:ext cx="593978" cy="3027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96" y="5230505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45" y="563790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45" y="557321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7226539" y="5466638"/>
            <a:ext cx="319205" cy="1494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98" y="5774225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20" y="503386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 25"/>
          <p:cNvSpPr/>
          <p:nvPr/>
        </p:nvSpPr>
        <p:spPr>
          <a:xfrm>
            <a:off x="5194298" y="5065851"/>
            <a:ext cx="5324597" cy="886893"/>
          </a:xfrm>
          <a:custGeom>
            <a:avLst/>
            <a:gdLst>
              <a:gd name="connsiteX0" fmla="*/ 0 w 7099462"/>
              <a:gd name="connsiteY0" fmla="*/ 0 h 1182524"/>
              <a:gd name="connsiteX1" fmla="*/ 1178143 w 7099462"/>
              <a:gd name="connsiteY1" fmla="*/ 321290 h 1182524"/>
              <a:gd name="connsiteX2" fmla="*/ 2585795 w 7099462"/>
              <a:gd name="connsiteY2" fmla="*/ 458985 h 1182524"/>
              <a:gd name="connsiteX3" fmla="*/ 3534430 w 7099462"/>
              <a:gd name="connsiteY3" fmla="*/ 1025067 h 1182524"/>
              <a:gd name="connsiteX4" fmla="*/ 4727874 w 7099462"/>
              <a:gd name="connsiteY4" fmla="*/ 520183 h 1182524"/>
              <a:gd name="connsiteX5" fmla="*/ 6166128 w 7099462"/>
              <a:gd name="connsiteY5" fmla="*/ 1178061 h 1182524"/>
              <a:gd name="connsiteX6" fmla="*/ 7099462 w 7099462"/>
              <a:gd name="connsiteY6" fmla="*/ 826173 h 118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9462" h="1182524">
                <a:moveTo>
                  <a:pt x="0" y="0"/>
                </a:moveTo>
                <a:cubicBezTo>
                  <a:pt x="373588" y="122396"/>
                  <a:pt x="747177" y="244793"/>
                  <a:pt x="1178143" y="321290"/>
                </a:cubicBezTo>
                <a:cubicBezTo>
                  <a:pt x="1609109" y="397787"/>
                  <a:pt x="2193081" y="341689"/>
                  <a:pt x="2585795" y="458985"/>
                </a:cubicBezTo>
                <a:cubicBezTo>
                  <a:pt x="2978510" y="576281"/>
                  <a:pt x="3177417" y="1014867"/>
                  <a:pt x="3534430" y="1025067"/>
                </a:cubicBezTo>
                <a:cubicBezTo>
                  <a:pt x="3891443" y="1035267"/>
                  <a:pt x="4289258" y="494684"/>
                  <a:pt x="4727874" y="520183"/>
                </a:cubicBezTo>
                <a:cubicBezTo>
                  <a:pt x="5166490" y="545682"/>
                  <a:pt x="5770863" y="1127063"/>
                  <a:pt x="6166128" y="1178061"/>
                </a:cubicBezTo>
                <a:cubicBezTo>
                  <a:pt x="6561393" y="1229059"/>
                  <a:pt x="7099462" y="826173"/>
                  <a:pt x="7099462" y="826173"/>
                </a:cubicBezTo>
              </a:path>
            </a:pathLst>
          </a:cu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Key icon - Free download on Iconfinder">
            <a:extLst>
              <a:ext uri="{FF2B5EF4-FFF2-40B4-BE49-F238E27FC236}">
                <a16:creationId xmlns:a16="http://schemas.microsoft.com/office/drawing/2014/main" id="{F0FF7E40-B398-FB41-99CA-E3EDC783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680" y="4864233"/>
            <a:ext cx="622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Key icon - Free download on Iconfinder">
            <a:extLst>
              <a:ext uri="{FF2B5EF4-FFF2-40B4-BE49-F238E27FC236}">
                <a16:creationId xmlns:a16="http://schemas.microsoft.com/office/drawing/2014/main" id="{5924AD0C-014C-5E41-9FE3-F76CB243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925" y="5466638"/>
            <a:ext cx="6223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r Browser review | TechRadar">
            <a:extLst>
              <a:ext uri="{FF2B5EF4-FFF2-40B4-BE49-F238E27FC236}">
                <a16:creationId xmlns:a16="http://schemas.microsoft.com/office/drawing/2014/main" id="{49B6C469-4012-B143-99A5-2D5F0F9B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596" y="2014194"/>
            <a:ext cx="7134935" cy="401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F14BA2-3BCB-2244-900C-DC6BA179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A318F-6ABB-D149-9643-6F9816DB6BA6}"/>
              </a:ext>
            </a:extLst>
          </p:cNvPr>
          <p:cNvSpPr txBox="1"/>
          <p:nvPr/>
        </p:nvSpPr>
        <p:spPr>
          <a:xfrm>
            <a:off x="8585327" y="3153748"/>
            <a:ext cx="3059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Protections from browser fingerprinting and other threats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F4D04-2166-3046-844D-4C5E706680F3}"/>
              </a:ext>
            </a:extLst>
          </p:cNvPr>
          <p:cNvSpPr txBox="1"/>
          <p:nvPr/>
        </p:nvSpPr>
        <p:spPr>
          <a:xfrm>
            <a:off x="8290560" y="582090"/>
            <a:ext cx="315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Print" panose="02000800000000000000" pitchFamily="2" charset="0"/>
              </a:rPr>
              <a:t>Much more about this in CS 5436 / INFO 5303</a:t>
            </a:r>
          </a:p>
        </p:txBody>
      </p:sp>
    </p:spTree>
    <p:extLst>
      <p:ext uri="{BB962C8B-B14F-4D97-AF65-F5344CB8AC3E}">
        <p14:creationId xmlns:p14="http://schemas.microsoft.com/office/powerpoint/2010/main" val="39562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F15BEB8-2DEA-474B-A896-4172059A0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Choosing Tor Relays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1F9479A-88C4-C843-BC4A-922C859DF1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Tor publishes a directory of of active relays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Their locations, current public keys, etc.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Public keys of directory servers ship with Tor code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Must control how relays join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Attackers try to create many Tor relays, have their relays selected by users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Algorithm for path selection preferences high-capacity, long-lived relays… can also choose manually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3D34F-E2A4-8A46-8A02-85D08C418F62}"/>
              </a:ext>
            </a:extLst>
          </p:cNvPr>
          <p:cNvSpPr txBox="1"/>
          <p:nvPr/>
        </p:nvSpPr>
        <p:spPr>
          <a:xfrm>
            <a:off x="7949682" y="5569075"/>
            <a:ext cx="3601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Exploited by the CERT / DHS attack on Tor during Operation Onymous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924C55-D5EA-9242-9738-0A070695A533}"/>
              </a:ext>
            </a:extLst>
          </p:cNvPr>
          <p:cNvGrpSpPr/>
          <p:nvPr/>
        </p:nvGrpSpPr>
        <p:grpSpPr>
          <a:xfrm>
            <a:off x="8880928" y="5190355"/>
            <a:ext cx="203760" cy="288000"/>
            <a:chOff x="8880928" y="5190355"/>
            <a:chExt cx="20376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E33A1B1-5D57-8440-BE50-2AB9733EB81E}"/>
                    </a:ext>
                  </a:extLst>
                </p14:cNvPr>
                <p14:cNvContentPartPr/>
                <p14:nvPr/>
              </p14:nvContentPartPr>
              <p14:xfrm>
                <a:off x="8880928" y="5190355"/>
                <a:ext cx="111240" cy="28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E33A1B1-5D57-8440-BE50-2AB9733EB8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63288" y="5172715"/>
                  <a:ext cx="146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792DEF-DF21-A846-93A7-CD1480160495}"/>
                    </a:ext>
                  </a:extLst>
                </p14:cNvPr>
                <p14:cNvContentPartPr/>
                <p14:nvPr/>
              </p14:nvContentPartPr>
              <p14:xfrm>
                <a:off x="8998288" y="5202955"/>
                <a:ext cx="86400" cy="77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792DEF-DF21-A846-93A7-CD14801604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80288" y="5185315"/>
                  <a:ext cx="122040" cy="11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396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8673" name="Rectangle 2">
            <a:extLst>
              <a:ext uri="{FF2B5EF4-FFF2-40B4-BE49-F238E27FC236}">
                <a16:creationId xmlns:a16="http://schemas.microsoft.com/office/drawing/2014/main" id="{3AC34C7A-4D36-4941-9493-6BCBA317E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Hidden Services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56F28878-A728-2F48-91A1-1DDF08EC96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Goal: deploy a server on the Internet that anyone can connect to without knowing where it is or who runs it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Accessible from anywhere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Resistant to blocking and censorship, denial of service, physical attacks</a:t>
            </a:r>
          </a:p>
        </p:txBody>
      </p:sp>
    </p:spTree>
    <p:extLst>
      <p:ext uri="{BB962C8B-B14F-4D97-AF65-F5344CB8AC3E}">
        <p14:creationId xmlns:p14="http://schemas.microsoft.com/office/powerpoint/2010/main" val="2481556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8153400" cy="5599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06873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387553"/>
            <a:ext cx="8153400" cy="558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0316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81" y="387553"/>
            <a:ext cx="8112438" cy="5586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70637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81" y="393119"/>
            <a:ext cx="8112438" cy="5575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52636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81" y="399878"/>
            <a:ext cx="8112438" cy="55619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22754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81" y="402411"/>
            <a:ext cx="8112438" cy="5556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90481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664D085-C814-4D74-BCE0-2059F0DC0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6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DA5539E-D8B4-4F5A-B46F-C304F5D7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5" descr="silkroad.jpg">
            <a:extLst>
              <a:ext uri="{FF2B5EF4-FFF2-40B4-BE49-F238E27FC236}">
                <a16:creationId xmlns:a16="http://schemas.microsoft.com/office/drawing/2014/main" id="{21723651-646F-2847-AABF-7254FB0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4780" y="803063"/>
            <a:ext cx="8142440" cy="525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74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Image Gallery">
            <a:extLst>
              <a:ext uri="{FF2B5EF4-FFF2-40B4-BE49-F238E27FC236}">
                <a16:creationId xmlns:a16="http://schemas.microsoft.com/office/drawing/2014/main" id="{2E749C8C-7E26-874B-B12B-46A80268E728}"/>
              </a:ext>
            </a:extLst>
          </p:cNvPr>
          <p:cNvGrpSpPr/>
          <p:nvPr/>
        </p:nvGrpSpPr>
        <p:grpSpPr>
          <a:xfrm>
            <a:off x="2787076" y="1442906"/>
            <a:ext cx="3926334" cy="3972187"/>
            <a:chOff x="0" y="0"/>
            <a:chExt cx="10470222" cy="10592498"/>
          </a:xfrm>
        </p:grpSpPr>
        <p:pic>
          <p:nvPicPr>
            <p:cNvPr id="8" name="1200px-Michael_Hayden,_CIA_official_portrait.jpg" descr="1200px-Michael_Hayden,_CIA_official_portrait.jpg">
              <a:extLst>
                <a:ext uri="{FF2B5EF4-FFF2-40B4-BE49-F238E27FC236}">
                  <a16:creationId xmlns:a16="http://schemas.microsoft.com/office/drawing/2014/main" id="{DFE4300D-EC08-E842-B028-5BD43974D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6736"/>
            <a:stretch>
              <a:fillRect/>
            </a:stretch>
          </p:blipFill>
          <p:spPr>
            <a:xfrm>
              <a:off x="0" y="0"/>
              <a:ext cx="10470223" cy="9435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Michael Hayden…">
              <a:extLst>
                <a:ext uri="{FF2B5EF4-FFF2-40B4-BE49-F238E27FC236}">
                  <a16:creationId xmlns:a16="http://schemas.microsoft.com/office/drawing/2014/main" id="{FAECB2AF-AFB6-B54D-8636-DA37B94ED6DC}"/>
                </a:ext>
              </a:extLst>
            </p:cNvPr>
            <p:cNvSpPr/>
            <p:nvPr/>
          </p:nvSpPr>
          <p:spPr>
            <a:xfrm>
              <a:off x="0" y="9511349"/>
              <a:ext cx="10470223" cy="1081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t">
              <a:noAutofit/>
            </a:bodyPr>
            <a:lstStyle/>
            <a:p>
              <a:r>
                <a:rPr sz="2400" dirty="0"/>
                <a:t>Michael Hayden</a:t>
              </a:r>
            </a:p>
            <a:p>
              <a:r>
                <a:rPr sz="2400" dirty="0"/>
                <a:t>Former Director, </a:t>
              </a:r>
              <a:endParaRPr lang="en-US" sz="2400" dirty="0"/>
            </a:p>
            <a:p>
              <a:r>
                <a:rPr lang="en-US" sz="2400" dirty="0"/>
                <a:t>National Security Agency</a:t>
              </a:r>
            </a:p>
          </p:txBody>
        </p:sp>
      </p:grpSp>
      <p:sp>
        <p:nvSpPr>
          <p:cNvPr id="10" name="We kill people…">
            <a:extLst>
              <a:ext uri="{FF2B5EF4-FFF2-40B4-BE49-F238E27FC236}">
                <a16:creationId xmlns:a16="http://schemas.microsoft.com/office/drawing/2014/main" id="{0C73F2B7-7EF1-FF4E-84AF-02C25D1A4BD7}"/>
              </a:ext>
            </a:extLst>
          </p:cNvPr>
          <p:cNvSpPr/>
          <p:nvPr/>
        </p:nvSpPr>
        <p:spPr>
          <a:xfrm>
            <a:off x="6312637" y="1209413"/>
            <a:ext cx="2827894" cy="1492568"/>
          </a:xfrm>
          <a:prstGeom prst="wedgeEllipseCallout">
            <a:avLst>
              <a:gd name="adj1" fmla="val -49385"/>
              <a:gd name="adj2" fmla="val 6865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sz="4800" b="0">
                <a:latin typeface="+mn-lt"/>
                <a:ea typeface="+mn-ea"/>
                <a:cs typeface="+mn-cs"/>
                <a:sym typeface="Helvetica Neue Medium"/>
              </a:defRPr>
            </a:pPr>
            <a:endParaRPr sz="4800" dirty="0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9FFB65FB-5DE4-3F4C-887A-E91BDDD7EB14}"/>
              </a:ext>
            </a:extLst>
          </p:cNvPr>
          <p:cNvSpPr txBox="1"/>
          <p:nvPr/>
        </p:nvSpPr>
        <p:spPr>
          <a:xfrm>
            <a:off x="7424546" y="2998872"/>
            <a:ext cx="38537" cy="240515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3500"/>
            </a:pPr>
            <a:endParaRPr sz="13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81ABA-45DD-1E45-94EE-24A063C78BE8}"/>
              </a:ext>
            </a:extLst>
          </p:cNvPr>
          <p:cNvSpPr txBox="1"/>
          <p:nvPr/>
        </p:nvSpPr>
        <p:spPr>
          <a:xfrm>
            <a:off x="6713410" y="1355532"/>
            <a:ext cx="1992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kill people based on metadata</a:t>
            </a:r>
          </a:p>
        </p:txBody>
      </p:sp>
    </p:spTree>
    <p:extLst>
      <p:ext uri="{BB962C8B-B14F-4D97-AF65-F5344CB8AC3E}">
        <p14:creationId xmlns:p14="http://schemas.microsoft.com/office/powerpoint/2010/main" val="3723392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617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F6B06E1-2CBB-9141-A5E0-E575E89ED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Silk Road Shutdown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6D974AE-7B38-364E-9877-5292A41B9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4241286"/>
            <a:ext cx="3079250" cy="16975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Ross Ulbricht arrested by the FBI on Oct 1, 2013</a:t>
            </a:r>
          </a:p>
          <a:p>
            <a:pPr marL="0" indent="0"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In 2015, sentenced to double life + 40 years without the possibility of parole</a:t>
            </a:r>
          </a:p>
          <a:p>
            <a:pPr marL="0" indent="0"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pic>
        <p:nvPicPr>
          <p:cNvPr id="32772" name="Picture 2" descr="Silk Road">
            <a:extLst>
              <a:ext uri="{FF2B5EF4-FFF2-40B4-BE49-F238E27FC236}">
                <a16:creationId xmlns:a16="http://schemas.microsoft.com/office/drawing/2014/main" id="{FA3B0039-8C91-C741-97F0-29489F1F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9"/>
          <a:stretch/>
        </p:blipFill>
        <p:spPr bwMode="auto">
          <a:xfrm>
            <a:off x="1066800" y="2029732"/>
            <a:ext cx="3079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CE185F-EABF-024F-B214-4DA097A743F6}"/>
              </a:ext>
            </a:extLst>
          </p:cNvPr>
          <p:cNvSpPr txBox="1"/>
          <p:nvPr/>
        </p:nvSpPr>
        <p:spPr>
          <a:xfrm>
            <a:off x="4646645" y="1877913"/>
            <a:ext cx="7109926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b="1" dirty="0">
                <a:ea typeface="ＭＳ Ｐゴシック" panose="020B0600070205080204" pitchFamily="34" charset="-128"/>
              </a:rPr>
              <a:t>How was Ulbricht discovered?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Username “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altoid</a:t>
            </a:r>
            <a:r>
              <a:rPr lang="en-US" altLang="en-US" sz="2000" dirty="0">
                <a:ea typeface="ＭＳ Ｐゴシック" panose="020B0600070205080204" pitchFamily="34" charset="-128"/>
              </a:rPr>
              <a:t>” in an early Silk Road announcement also used by Ulbricht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A Stack Overflow question accidentally posted by Ulbricht under his real name</a:t>
            </a:r>
          </a:p>
          <a:p>
            <a:pPr lvl="1">
              <a:spcBef>
                <a:spcPts val="300"/>
              </a:spcBef>
            </a:pPr>
            <a:r>
              <a:rPr lang="en-US" altLang="ja-JP" dirty="0">
                <a:ea typeface="ＭＳ Ｐゴシック" panose="020B0600070205080204" pitchFamily="34" charset="-128"/>
              </a:rPr>
              <a:t>“How can I connect to a Tor hidden service using curl in php?”</a:t>
            </a:r>
          </a:p>
          <a:p>
            <a:pPr lvl="1">
              <a:spcBef>
                <a:spcPts val="3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… a few seconds later, changed username to “f</a:t>
            </a:r>
            <a:r>
              <a:rPr lang="en-US" altLang="ja-JP" dirty="0">
                <a:ea typeface="ＭＳ Ｐゴシック" panose="020B0600070205080204" pitchFamily="34" charset="-128"/>
              </a:rPr>
              <a:t>rosty”</a:t>
            </a:r>
          </a:p>
          <a:p>
            <a:pPr lvl="1">
              <a:spcBef>
                <a:spcPts val="3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… the encryption key on the Silk Road server ends with the substring "</a:t>
            </a:r>
            <a:r>
              <a:rPr lang="en-US" altLang="en-US" dirty="0" err="1">
                <a:ea typeface="ＭＳ Ｐゴシック" panose="020B0600070205080204" pitchFamily="34" charset="-128"/>
              </a:rPr>
              <a:t>frosty@frosty</a:t>
            </a:r>
            <a:r>
              <a:rPr lang="en-US" altLang="en-US" dirty="0">
                <a:ea typeface="ＭＳ Ｐゴシック" panose="020B0600070205080204" pitchFamily="34" charset="-128"/>
              </a:rPr>
              <a:t>"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A package of fake IDs from Canada traced to an apartment to San Francisco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A fake murder-for-hire arranged by “Dread Pirate Roberts”, operator of Silk Road</a:t>
            </a:r>
          </a:p>
        </p:txBody>
      </p:sp>
      <p:pic>
        <p:nvPicPr>
          <p:cNvPr id="1026" name="Picture 2" descr="Dress Like Dread Pirate Roberts Costume | Halloween and Cosplay Guides">
            <a:extLst>
              <a:ext uri="{FF2B5EF4-FFF2-40B4-BE49-F238E27FC236}">
                <a16:creationId xmlns:a16="http://schemas.microsoft.com/office/drawing/2014/main" id="{8D60C623-2F91-1C46-8B9A-2EEF34D2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060" y="2728880"/>
            <a:ext cx="1680288" cy="14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58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67E8E3-BE1E-8D45-8CAB-6B86F30FE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Weaknesses in Tor? Probably Not…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DF9A8F4-235F-A445-AB18-9BB54B5F1E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663404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FBI agent Tarbell’s testimony: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Agents examined the headers of IP packets as they interacted with the Silk Road’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login screen, noticed an IP address not associated with any Tor nodes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As they typed this address into the browser, Silk Road’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CAPTCHA prompt appeared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Address led to a rented server in a data center in Iceland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Common problem: misconfigured software does not send all traffic via Tor, leaks IP address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Is this really what happened with the Silk Road server?</a:t>
            </a:r>
          </a:p>
        </p:txBody>
      </p:sp>
    </p:spTree>
    <p:extLst>
      <p:ext uri="{BB962C8B-B14F-4D97-AF65-F5344CB8AC3E}">
        <p14:creationId xmlns:p14="http://schemas.microsoft.com/office/powerpoint/2010/main" val="1544186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A67E8E3-BE1E-8D45-8CAB-6B86F30FE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Subsequent Developments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DF9A8F4-235F-A445-AB18-9BB54B5F1E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663404" cy="411228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Several DEA and US Secret Service agents convicted of stealing Bitcoin during the Silk Road investigation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Operation Onymous (2014)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Federal takedown of online drug markets, including Silk Road 2.0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Facilitated by an attack on the Tor network: multiple relays introduced into the network by a reputable organization (CMU CERT) + a novel exploit of a vulnerability in Tor that enables linkage of entry and exit nodes</a:t>
            </a:r>
          </a:p>
          <a:p>
            <a:r>
              <a:rPr lang="en-US" altLang="en-US" sz="2200" dirty="0">
                <a:ea typeface="ＭＳ Ｐゴシック" panose="020B0600070205080204" pitchFamily="34" charset="-128"/>
              </a:rPr>
              <a:t>Operation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DisrupTor</a:t>
            </a:r>
            <a:r>
              <a:rPr lang="en-US" altLang="en-US" sz="2200" dirty="0">
                <a:ea typeface="ＭＳ Ｐゴシック" panose="020B0600070205080204" pitchFamily="34" charset="-128"/>
              </a:rPr>
              <a:t> (2020)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Another federal takedown of online drug markets, 179 arrests</a:t>
            </a:r>
          </a:p>
          <a:p>
            <a:pPr marL="0" indent="0">
              <a:buNone/>
            </a:pPr>
            <a:endParaRPr lang="en-US" altLang="en-US" sz="2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366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BE24E7FE-1CD9-C84B-A8CE-5042FAB4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521444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800" dirty="0"/>
              <a:t>Internet Censorship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Map&#10;&#10;Description automatically generated">
            <a:extLst>
              <a:ext uri="{FF2B5EF4-FFF2-40B4-BE49-F238E27FC236}">
                <a16:creationId xmlns:a16="http://schemas.microsoft.com/office/drawing/2014/main" id="{AE3E095A-A796-3442-9D2A-93B8721A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5256" y="2305909"/>
            <a:ext cx="4414438" cy="226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5CB755-434F-9544-BE47-865B8570F491}"/>
              </a:ext>
            </a:extLst>
          </p:cNvPr>
          <p:cNvSpPr txBox="1"/>
          <p:nvPr/>
        </p:nvSpPr>
        <p:spPr>
          <a:xfrm>
            <a:off x="6579450" y="2305909"/>
            <a:ext cx="4407294" cy="349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Golden Shield Project / Great Firewall of China</a:t>
            </a:r>
          </a:p>
          <a:p>
            <a:pPr marL="100013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Iran, Syria</a:t>
            </a:r>
          </a:p>
          <a:p>
            <a:pPr marL="100013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Pakistan (YouTube hijack), </a:t>
            </a: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/>
              <a:t>  Turkey (Twitter ban), Russia</a:t>
            </a:r>
          </a:p>
          <a:p>
            <a:pPr marL="100013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dirty="0"/>
              <a:t>Singapore, Australia</a:t>
            </a:r>
          </a:p>
        </p:txBody>
      </p:sp>
    </p:spTree>
    <p:extLst>
      <p:ext uri="{BB962C8B-B14F-4D97-AF65-F5344CB8AC3E}">
        <p14:creationId xmlns:p14="http://schemas.microsoft.com/office/powerpoint/2010/main" val="3452820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Technologies</a:t>
            </a:r>
          </a:p>
        </p:txBody>
      </p:sp>
      <p:sp>
        <p:nvSpPr>
          <p:cNvPr id="17" name="Cloud 16"/>
          <p:cNvSpPr/>
          <p:nvPr/>
        </p:nvSpPr>
        <p:spPr>
          <a:xfrm>
            <a:off x="4130520" y="2106360"/>
            <a:ext cx="1371600" cy="1004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National Internet</a:t>
            </a:r>
          </a:p>
        </p:txBody>
      </p:sp>
      <p:pic>
        <p:nvPicPr>
          <p:cNvPr id="18" name="Picture 17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857501"/>
            <a:ext cx="342900" cy="678452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>
            <a:off x="5524500" y="2561174"/>
            <a:ext cx="114300" cy="29632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12" y="233499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142062" y="337185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 equipment</a:t>
            </a:r>
          </a:p>
        </p:txBody>
      </p:sp>
      <p:sp>
        <p:nvSpPr>
          <p:cNvPr id="23" name="Cloud 22"/>
          <p:cNvSpPr/>
          <p:nvPr/>
        </p:nvSpPr>
        <p:spPr>
          <a:xfrm>
            <a:off x="6553200" y="2114550"/>
            <a:ext cx="1943100" cy="13716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International Internet</a:t>
            </a:r>
          </a:p>
        </p:txBody>
      </p:sp>
      <p:pic>
        <p:nvPicPr>
          <p:cNvPr id="24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83" y="250706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638802" y="2514601"/>
            <a:ext cx="650081" cy="540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0" y="2114551"/>
            <a:ext cx="342900" cy="678452"/>
          </a:xfrm>
          <a:prstGeom prst="rect">
            <a:avLst/>
          </a:prstGeom>
          <a:noFill/>
        </p:spPr>
      </p:pic>
      <p:pic>
        <p:nvPicPr>
          <p:cNvPr id="27" name="Picture 2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5300" y="2403975"/>
            <a:ext cx="342900" cy="678452"/>
          </a:xfrm>
          <a:prstGeom prst="rect">
            <a:avLst/>
          </a:prstGeom>
          <a:noFill/>
        </p:spPr>
      </p:pic>
      <p:pic>
        <p:nvPicPr>
          <p:cNvPr id="28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250706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3638550" y="2507066"/>
            <a:ext cx="342900" cy="709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582400" y="2600181"/>
            <a:ext cx="342900" cy="709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2" y="251460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896510" y="2693192"/>
            <a:ext cx="779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</a:t>
            </a:r>
          </a:p>
          <a:p>
            <a:r>
              <a:rPr lang="en-US" dirty="0"/>
              <a:t>1.2.3.4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47608" y="2935566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Dest</a:t>
            </a:r>
            <a:r>
              <a:rPr lang="en-US" dirty="0"/>
              <a:t>:</a:t>
            </a:r>
          </a:p>
          <a:p>
            <a:r>
              <a:rPr lang="en-US" dirty="0"/>
              <a:t>5.6.7.8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649704-ABA6-9844-B0E3-A60EA15A9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99752"/>
              </p:ext>
            </p:extLst>
          </p:nvPr>
        </p:nvGraphicFramePr>
        <p:xfrm>
          <a:off x="2486778" y="3938620"/>
          <a:ext cx="7372350" cy="211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4116873872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140265429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Censorship mechanism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Circumvention mechanism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3912677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IP filtering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Proxies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2802997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DNS filter/redirection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DNS proxy  (1.1.1.1)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5563578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URL filtering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Encryption / Tunneling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40694616"/>
                  </a:ext>
                </a:extLst>
              </a:tr>
              <a:tr h="400115">
                <a:tc>
                  <a:txBody>
                    <a:bodyPr/>
                    <a:lstStyle/>
                    <a:p>
                      <a:r>
                        <a:rPr lang="en-US" sz="1800" dirty="0"/>
                        <a:t>Packet filtering (keywords in packets)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Encryption / Tunneling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409115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Protocol filtering (e.g., detect Tor)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Protocol obfuscation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536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28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BC6F6C-DD8D-4640-A0E0-7FBDB42D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Filtering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8123" y="559477"/>
            <a:ext cx="6249057" cy="547556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Blue Coat </a:t>
            </a:r>
          </a:p>
          <a:p>
            <a:r>
              <a:rPr lang="en-US" sz="2800" dirty="0"/>
              <a:t>NetApp </a:t>
            </a:r>
          </a:p>
          <a:p>
            <a:r>
              <a:rPr lang="en-US" sz="2800" dirty="0" err="1"/>
              <a:t>SmartFilter</a:t>
            </a:r>
            <a:r>
              <a:rPr lang="en-US" sz="2800" dirty="0"/>
              <a:t> software from Secure Computing (bought by McAfee)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Reported use in Syria, Iran, Saudi Arabia</a:t>
            </a:r>
          </a:p>
          <a:p>
            <a:pPr lvl="1"/>
            <a:r>
              <a:rPr lang="en-US" sz="2400" dirty="0"/>
              <a:t>Embargos prevent direct selling by US companies, but resellers still resell</a:t>
            </a:r>
          </a:p>
        </p:txBody>
      </p:sp>
    </p:spTree>
    <p:extLst>
      <p:ext uri="{BB962C8B-B14F-4D97-AF65-F5344CB8AC3E}">
        <p14:creationId xmlns:p14="http://schemas.microsoft.com/office/powerpoint/2010/main" val="100952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C6F6C-DD8D-4640-A0E0-7FBDB42D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ISP must run “content-control software”</a:t>
            </a:r>
          </a:p>
          <a:p>
            <a:pPr lvl="1"/>
            <a:r>
              <a:rPr lang="en-US" sz="2000" dirty="0" err="1"/>
              <a:t>SmartFilter</a:t>
            </a:r>
            <a:r>
              <a:rPr lang="en-US" sz="2000" dirty="0"/>
              <a:t> (up until 2009), Nokia Siemens DPI systems</a:t>
            </a:r>
          </a:p>
          <a:p>
            <a:r>
              <a:rPr lang="en-US" sz="2400" dirty="0"/>
              <a:t>Filters Facebook, Twitter, YouTube, </a:t>
            </a:r>
            <a:r>
              <a:rPr lang="en-US" sz="2400" dirty="0" err="1"/>
              <a:t>RapidShare</a:t>
            </a:r>
            <a:r>
              <a:rPr lang="en-US" sz="2400" dirty="0"/>
              <a:t>, WordPress, BBC, CNN…</a:t>
            </a:r>
          </a:p>
          <a:p>
            <a:r>
              <a:rPr lang="en-US" sz="2400" dirty="0"/>
              <a:t>Occasional widespread filtering of Tor, TLS, other encrypted protocols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48E5A-DFD1-134E-8783-91B6000F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48" y="4195883"/>
            <a:ext cx="4957302" cy="1444786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60AFCC2-C9F5-2748-8184-F0A794C3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316" y="642594"/>
            <a:ext cx="2644305" cy="2432761"/>
          </a:xfrm>
          <a:prstGeom prst="rect">
            <a:avLst/>
          </a:prstGeom>
        </p:spPr>
      </p:pic>
      <p:pic>
        <p:nvPicPr>
          <p:cNvPr id="7" name="Picture 2" descr="https://metrics.torproject.org/userstats-relay-country.png?start=2019-01-01&amp;end=2019-12-04&amp;country=ir&amp;events=off">
            <a:extLst>
              <a:ext uri="{FF2B5EF4-FFF2-40B4-BE49-F238E27FC236}">
                <a16:creationId xmlns:a16="http://schemas.microsoft.com/office/drawing/2014/main" id="{EAA146A9-F2A8-E345-BF04-A1D07E33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19" y="4195883"/>
            <a:ext cx="3563449" cy="22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2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0F771-B297-C043-B18D-4ABE01E3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9" y="615821"/>
            <a:ext cx="4936092" cy="5248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BBD47C-20BA-874B-806D-11A81BA45E62}"/>
              </a:ext>
            </a:extLst>
          </p:cNvPr>
          <p:cNvSpPr txBox="1"/>
          <p:nvPr/>
        </p:nvSpPr>
        <p:spPr>
          <a:xfrm>
            <a:off x="5738325" y="931602"/>
            <a:ext cx="61022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 err="1">
                <a:effectLst/>
              </a:rPr>
              <a:t>Nahoft</a:t>
            </a:r>
            <a:r>
              <a:rPr lang="en-US" sz="2400" b="0" i="0" dirty="0">
                <a:effectLst/>
              </a:rPr>
              <a:t> is a state-of-the-art encryption app made for Android mobile phones. With </a:t>
            </a:r>
            <a:r>
              <a:rPr lang="en-US" sz="2400" b="0" i="0" dirty="0" err="1">
                <a:effectLst/>
              </a:rPr>
              <a:t>Nahoft</a:t>
            </a:r>
            <a:r>
              <a:rPr lang="en-US" sz="2400" b="0" i="0" dirty="0">
                <a:effectLst/>
              </a:rPr>
              <a:t> you can easily </a:t>
            </a:r>
            <a:r>
              <a:rPr lang="en-US" sz="2400" b="0" i="0" dirty="0">
                <a:solidFill>
                  <a:srgbClr val="C00000"/>
                </a:solidFill>
                <a:effectLst/>
              </a:rPr>
              <a:t>encrypt your private message into a string of Persian words </a:t>
            </a:r>
            <a:r>
              <a:rPr lang="en-US" sz="2400" b="0" i="0" dirty="0">
                <a:effectLst/>
              </a:rPr>
              <a:t>or hide your encrypted messages in a photo before sending it safely via any messaging app.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9208-50C5-6141-AFEF-04D95592878D}"/>
              </a:ext>
            </a:extLst>
          </p:cNvPr>
          <p:cNvSpPr txBox="1"/>
          <p:nvPr/>
        </p:nvSpPr>
        <p:spPr>
          <a:xfrm>
            <a:off x="6829360" y="3866853"/>
            <a:ext cx="47399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not require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of coded words can be sent by letter, read over the phone, or transmitted over a channel where content is scanned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Recipient uses their app to decode</a:t>
            </a:r>
          </a:p>
        </p:txBody>
      </p:sp>
    </p:spTree>
    <p:extLst>
      <p:ext uri="{BB962C8B-B14F-4D97-AF65-F5344CB8AC3E}">
        <p14:creationId xmlns:p14="http://schemas.microsoft.com/office/powerpoint/2010/main" val="1650778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Great Firewall of China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4629-9C5A-5F45-8FE8-B3D5BBED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5029200" cy="3849624"/>
          </a:xfrm>
        </p:spPr>
        <p:txBody>
          <a:bodyPr>
            <a:norm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2400" dirty="0"/>
              <a:t>IP filtering</a:t>
            </a:r>
          </a:p>
          <a:p>
            <a:pPr marL="214313" indent="-214313">
              <a:buFont typeface="Arial"/>
              <a:buChar char="•"/>
            </a:pPr>
            <a:r>
              <a:rPr lang="en-US" sz="2400" dirty="0"/>
              <a:t>DNS filtering / redirection</a:t>
            </a:r>
          </a:p>
          <a:p>
            <a:pPr marL="214313" indent="-214313">
              <a:buFont typeface="Arial"/>
              <a:buChar char="•"/>
            </a:pPr>
            <a:r>
              <a:rPr lang="en-US" sz="2400" dirty="0"/>
              <a:t>URL filtering </a:t>
            </a:r>
          </a:p>
          <a:p>
            <a:pPr marL="214313" indent="-214313">
              <a:buFont typeface="Arial"/>
              <a:buChar char="•"/>
            </a:pPr>
            <a:r>
              <a:rPr lang="en-US" sz="2400" dirty="0"/>
              <a:t>Packet filtering</a:t>
            </a:r>
          </a:p>
          <a:p>
            <a:pPr marL="671513" lvl="1" indent="-214313">
              <a:buFont typeface="Arial"/>
              <a:buChar char="•"/>
            </a:pPr>
            <a:r>
              <a:rPr lang="en-US" sz="2000" dirty="0"/>
              <a:t>Search for keywords in TCP packets, send TCP FIN both ways</a:t>
            </a:r>
          </a:p>
          <a:p>
            <a:pPr marL="214313" indent="-214313">
              <a:buFont typeface="Arial"/>
              <a:buChar char="•"/>
            </a:pPr>
            <a:r>
              <a:rPr lang="en-US" sz="2400" dirty="0"/>
              <a:t>Protocol filtering </a:t>
            </a:r>
          </a:p>
          <a:p>
            <a:pPr marL="557213" lvl="1" indent="-214313">
              <a:buFont typeface="Arial"/>
              <a:buChar char="•"/>
            </a:pPr>
            <a:r>
              <a:rPr lang="en-US" sz="2000" dirty="0"/>
              <a:t>Tor is mostly shut down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42B2-AE9B-6846-B9BD-7AA8196C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2014194"/>
            <a:ext cx="4076700" cy="3341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E03B5-64B5-3A43-89D7-AF92E95A9673}"/>
              </a:ext>
            </a:extLst>
          </p:cNvPr>
          <p:cNvSpPr txBox="1"/>
          <p:nvPr/>
        </p:nvSpPr>
        <p:spPr>
          <a:xfrm>
            <a:off x="8388958" y="6050471"/>
            <a:ext cx="2874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Winter, </a:t>
            </a:r>
            <a:r>
              <a:rPr lang="en-US" sz="1600" i="1" dirty="0" err="1"/>
              <a:t>Lindskog</a:t>
            </a:r>
            <a:r>
              <a:rPr lang="en-US" sz="1600" i="1" dirty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400950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01C8-B7FC-B04D-88A1-DF376D20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VPN?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ED6750F-D54C-9A41-969F-920A1DF2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981200"/>
            <a:ext cx="7200900" cy="41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06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71EE092-E57B-8943-8840-8FB587308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11" y="457200"/>
            <a:ext cx="7829550" cy="548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9D7F99-A660-2443-91E4-D6AF5AA62910}"/>
                  </a:ext>
                </a:extLst>
              </p14:cNvPr>
              <p14:cNvContentPartPr/>
              <p14:nvPr/>
            </p14:nvContentPartPr>
            <p14:xfrm>
              <a:off x="2217978" y="4940705"/>
              <a:ext cx="4716720" cy="9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9D7F99-A660-2443-91E4-D6AF5AA629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7971" y="4760705"/>
                <a:ext cx="4896374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2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7047-245B-0A4E-B32A-3C42A125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 Bridges</a:t>
            </a:r>
          </a:p>
        </p:txBody>
      </p:sp>
      <p:sp>
        <p:nvSpPr>
          <p:cNvPr id="201" name="Anyone can look up the IP addresses of Tor relay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sz="2800" dirty="0"/>
              <a:t>Anyone can look up the IP addresses of Tor relays</a:t>
            </a:r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sz="2400" dirty="0"/>
              <a:t>  - Public information in the consensus file</a:t>
            </a:r>
            <a:endParaRPr lang="en-US" sz="2400" dirty="0"/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endParaRPr sz="2400" dirty="0"/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sz="2800" dirty="0"/>
              <a:t>Many countries block traffic to these IPs </a:t>
            </a:r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endParaRPr sz="2400" dirty="0"/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sz="2800" dirty="0"/>
              <a:t>Solution: </a:t>
            </a:r>
            <a:r>
              <a:rPr sz="2800" dirty="0">
                <a:solidFill>
                  <a:srgbClr val="C00000"/>
                </a:solidFill>
              </a:rPr>
              <a:t>Tor </a:t>
            </a:r>
            <a:r>
              <a:rPr lang="en-US" sz="2800" dirty="0">
                <a:solidFill>
                  <a:srgbClr val="C00000"/>
                </a:solidFill>
              </a:rPr>
              <a:t>b</a:t>
            </a:r>
            <a:r>
              <a:rPr sz="2800" dirty="0">
                <a:solidFill>
                  <a:srgbClr val="C00000"/>
                </a:solidFill>
              </a:rPr>
              <a:t>ridges</a:t>
            </a:r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sz="2400" dirty="0"/>
              <a:t>  - Tor proxies that are not publicly known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64473E7-58BA-5641-87F5-88481797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69" y="2774711"/>
            <a:ext cx="3733800" cy="33929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5888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AE51-49D7-F64F-B25A-582F846D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Obfuscating Tor Traffic</a:t>
            </a:r>
          </a:p>
        </p:txBody>
      </p:sp>
      <p:sp>
        <p:nvSpPr>
          <p:cNvPr id="207" name="Bridges alone may be insufficient to get around all types of censorship…"/>
          <p:cNvSpPr txBox="1">
            <a:spLocks noGrp="1"/>
          </p:cNvSpPr>
          <p:nvPr>
            <p:ph idx="1"/>
          </p:nvPr>
        </p:nvSpPr>
        <p:spPr>
          <a:xfrm>
            <a:off x="1066800" y="2103120"/>
            <a:ext cx="8095861" cy="38496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400" dirty="0"/>
              <a:t>Bridges alone </a:t>
            </a:r>
            <a:r>
              <a:rPr lang="en-US" sz="2400" dirty="0"/>
              <a:t>do not </a:t>
            </a:r>
            <a:r>
              <a:rPr sz="2400" dirty="0"/>
              <a:t>get around all types of censorship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000" dirty="0"/>
              <a:t>  - DPI can be used to locate and drop Tor frames 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endParaRPr sz="2000" dirty="0"/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400" dirty="0"/>
              <a:t>Countries </a:t>
            </a:r>
            <a:r>
              <a:rPr lang="en-US" sz="2400" dirty="0"/>
              <a:t>can </a:t>
            </a:r>
            <a:r>
              <a:rPr sz="2400" dirty="0"/>
              <a:t>passively detect and block bridges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000" dirty="0"/>
              <a:t>  - Single</a:t>
            </a:r>
            <a:r>
              <a:rPr lang="en-US" sz="2000" dirty="0"/>
              <a:t>-</a:t>
            </a:r>
            <a:r>
              <a:rPr sz="2000" dirty="0"/>
              <a:t>use bridges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endParaRPr sz="2000" dirty="0"/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400" dirty="0"/>
              <a:t>Tor adopts a </a:t>
            </a:r>
            <a:r>
              <a:rPr sz="2400" dirty="0">
                <a:solidFill>
                  <a:srgbClr val="C00000"/>
                </a:solidFill>
              </a:rPr>
              <a:t>pluggable transport design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000" dirty="0"/>
              <a:t>  - Tor traffic is forwarded to an obfuscation program </a:t>
            </a:r>
          </a:p>
          <a:p>
            <a:pPr marL="164544" indent="-120015" defTabSz="171450">
              <a:lnSpc>
                <a:spcPct val="100000"/>
              </a:lnSpc>
              <a:spcBef>
                <a:spcPts val="300"/>
              </a:spcBef>
              <a:buNone/>
              <a:defRPr sz="4700"/>
            </a:pPr>
            <a:r>
              <a:rPr sz="2000" dirty="0"/>
              <a:t>  - Obfuscator transforms the Tor traffic to look like some other protocol</a:t>
            </a:r>
            <a:r>
              <a:rPr lang="en-US" sz="2000" dirty="0"/>
              <a:t> (</a:t>
            </a:r>
            <a:r>
              <a:rPr sz="2000" dirty="0"/>
              <a:t>BitTorrent, Skype, HTTP, streaming audio,</a:t>
            </a:r>
            <a:r>
              <a:rPr lang="en-US" sz="2000" dirty="0"/>
              <a:t> …)</a:t>
            </a:r>
            <a:r>
              <a:rPr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949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F12C52-7F13-3B41-B1B5-0DBD258B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13" y="645369"/>
            <a:ext cx="8285667" cy="521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820744-97B1-C940-865C-8BA37A982EBE}"/>
              </a:ext>
            </a:extLst>
          </p:cNvPr>
          <p:cNvSpPr txBox="1"/>
          <p:nvPr/>
        </p:nvSpPr>
        <p:spPr>
          <a:xfrm>
            <a:off x="9346502" y="6100665"/>
            <a:ext cx="2375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credit: </a:t>
            </a:r>
            <a:r>
              <a:rPr lang="en-US" sz="1600" i="1" dirty="0" err="1"/>
              <a:t>bamsoftware.com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367608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of domain fronting multiple san domains">
            <a:extLst>
              <a:ext uri="{FF2B5EF4-FFF2-40B4-BE49-F238E27FC236}">
                <a16:creationId xmlns:a16="http://schemas.microsoft.com/office/drawing/2014/main" id="{020B0067-BE90-F34D-A79D-080EDD9B8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93" y="928160"/>
            <a:ext cx="3733800" cy="244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of domain fronting explanation">
            <a:extLst>
              <a:ext uri="{FF2B5EF4-FFF2-40B4-BE49-F238E27FC236}">
                <a16:creationId xmlns:a16="http://schemas.microsoft.com/office/drawing/2014/main" id="{6B4800D3-C260-4A4C-ABCC-D9D271D1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213" y="3528920"/>
            <a:ext cx="3660509" cy="24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2F671-2D31-B640-BA7D-74063FAA33CA}"/>
              </a:ext>
            </a:extLst>
          </p:cNvPr>
          <p:cNvSpPr txBox="1"/>
          <p:nvPr/>
        </p:nvSpPr>
        <p:spPr>
          <a:xfrm>
            <a:off x="2046751" y="2102369"/>
            <a:ext cx="4678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Tor would place bridges in hidden domains behind standard cloud-service domains: Google App Engine, Amazon CloudFront/EC2, 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D579D-0BBB-8E45-A53F-0A10B4F02B06}"/>
              </a:ext>
            </a:extLst>
          </p:cNvPr>
          <p:cNvSpPr txBox="1"/>
          <p:nvPr/>
        </p:nvSpPr>
        <p:spPr>
          <a:xfrm>
            <a:off x="5548606" y="4372371"/>
            <a:ext cx="3064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 and use domain fronting to access the bridges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0EA66-3746-804C-98C5-CD2606E06C43}"/>
              </a:ext>
            </a:extLst>
          </p:cNvPr>
          <p:cNvSpPr/>
          <p:nvPr/>
        </p:nvSpPr>
        <p:spPr>
          <a:xfrm>
            <a:off x="4396155" y="6160863"/>
            <a:ext cx="779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www.sentinelone.com</a:t>
            </a:r>
            <a:r>
              <a:rPr lang="en-US" sz="1600" i="1" dirty="0"/>
              <a:t>/blog/privacy-2019-tor-meek-rise-fall-domain-fronting/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1FA616-B98A-F942-B0F2-1B31EB7D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Fronting in Tor</a:t>
            </a:r>
          </a:p>
        </p:txBody>
      </p:sp>
    </p:spTree>
    <p:extLst>
      <p:ext uri="{BB962C8B-B14F-4D97-AF65-F5344CB8AC3E}">
        <p14:creationId xmlns:p14="http://schemas.microsoft.com/office/powerpoint/2010/main" val="348580886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AE51-49D7-F64F-B25A-582F846D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Fronting in Signal</a:t>
            </a:r>
          </a:p>
        </p:txBody>
      </p:sp>
      <p:sp>
        <p:nvSpPr>
          <p:cNvPr id="207" name="Bridges alone may be insufficient to get around all types of censorship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lang="en-US" sz="2800" dirty="0"/>
              <a:t>Used by Signal and Telegram to evade </a:t>
            </a:r>
          </a:p>
          <a:p>
            <a:pPr marL="164544" indent="-120015" defTabSz="171450">
              <a:spcBef>
                <a:spcPts val="0"/>
              </a:spcBef>
              <a:buNone/>
              <a:defRPr sz="4700"/>
            </a:pPr>
            <a:r>
              <a:rPr lang="en-US" sz="2800" dirty="0"/>
              <a:t>blocking in Egypt, UAE, Qatar, Oman…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E4B94-AFE5-7F4F-9141-1FD8866E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531" y="3061658"/>
            <a:ext cx="3229502" cy="3153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E863B-A03F-7947-B49A-EE63AC1F9596}"/>
              </a:ext>
            </a:extLst>
          </p:cNvPr>
          <p:cNvSpPr txBox="1"/>
          <p:nvPr/>
        </p:nvSpPr>
        <p:spPr>
          <a:xfrm>
            <a:off x="6430580" y="3374085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But:</a:t>
            </a:r>
          </a:p>
        </p:txBody>
      </p:sp>
    </p:spTree>
    <p:extLst>
      <p:ext uri="{BB962C8B-B14F-4D97-AF65-F5344CB8AC3E}">
        <p14:creationId xmlns:p14="http://schemas.microsoft.com/office/powerpoint/2010/main" val="2894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48D290-E850-BD49-9ADA-0495E4A34FE9}"/>
              </a:ext>
            </a:extLst>
          </p:cNvPr>
          <p:cNvSpPr txBox="1"/>
          <p:nvPr/>
        </p:nvSpPr>
        <p:spPr>
          <a:xfrm>
            <a:off x="1117402" y="2165731"/>
            <a:ext cx="813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Russian “Cozy Bear” hacker group used domain fronting to access a Tor hidden service from compromised machines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5B2FD-A5EC-EF49-A0F1-B06D76C84FC9}"/>
              </a:ext>
            </a:extLst>
          </p:cNvPr>
          <p:cNvSpPr txBox="1"/>
          <p:nvPr/>
        </p:nvSpPr>
        <p:spPr>
          <a:xfrm>
            <a:off x="643812" y="3469168"/>
            <a:ext cx="3219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Responsible for many attacks, including the DNC hack in 2016, attempts to steal vaccine data in July 2020… </a:t>
            </a:r>
          </a:p>
        </p:txBody>
      </p:sp>
      <p:pic>
        <p:nvPicPr>
          <p:cNvPr id="11" name="Picture 2" descr="Domain Fronting in a nutshell | Andrea Fortuna">
            <a:extLst>
              <a:ext uri="{FF2B5EF4-FFF2-40B4-BE49-F238E27FC236}">
                <a16:creationId xmlns:a16="http://schemas.microsoft.com/office/drawing/2014/main" id="{3F5DB3CD-4058-7E43-96FB-C4B029A8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25" y="3086799"/>
            <a:ext cx="6750575" cy="21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FAE97F-78C3-194B-80E2-3560C3F3DAC1}"/>
              </a:ext>
            </a:extLst>
          </p:cNvPr>
          <p:cNvSpPr txBox="1"/>
          <p:nvPr/>
        </p:nvSpPr>
        <p:spPr>
          <a:xfrm>
            <a:off x="4374625" y="6046129"/>
            <a:ext cx="75531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www.fireeye.com</a:t>
            </a:r>
            <a:r>
              <a:rPr lang="en-US" sz="1600" i="1" dirty="0"/>
              <a:t>/blog/threat-research/2017/03/apt29_domain_frontin.html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A5636B-7C80-FE41-8CD5-53B2ECD8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APT29 Domain Fronting with 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726E94-633C-744B-9F21-CFE5D0534C2F}"/>
                  </a:ext>
                </a:extLst>
              </p14:cNvPr>
              <p14:cNvContentPartPr/>
              <p14:nvPr/>
            </p14:nvContentPartPr>
            <p14:xfrm>
              <a:off x="706408" y="2534635"/>
              <a:ext cx="308880" cy="9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726E94-633C-744B-9F21-CFE5D0534C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408" y="2525995"/>
                <a:ext cx="32652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8E98EE-CE2A-A24B-AA07-6CE477322D6B}"/>
                  </a:ext>
                </a:extLst>
              </p14:cNvPr>
              <p14:cNvContentPartPr/>
              <p14:nvPr/>
            </p14:nvContentPartPr>
            <p14:xfrm>
              <a:off x="1003768" y="2578195"/>
              <a:ext cx="19440" cy="167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8E98EE-CE2A-A24B-AA07-6CE477322D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768" y="2569195"/>
                <a:ext cx="370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4990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F35B523-742F-BC43-94AA-B38CF1B28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VPN Technical Issues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0BE5D6A5-8793-4645-8E30-DE13FDE02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3905794"/>
          </a:xfrm>
        </p:spPr>
        <p:txBody>
          <a:bodyPr>
            <a:no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VPNs generally not designed for anonymity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Typical application: work remotely, connect to corporate network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Even a single leaked DNS request or TCP SYN can identify user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Can’t use the same browser for both anonymous and non-anonymous browsing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Example: shared cookies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Browser fingerprinting can uniquely identify user </a:t>
            </a:r>
          </a:p>
        </p:txBody>
      </p:sp>
    </p:spTree>
    <p:extLst>
      <p:ext uri="{BB962C8B-B14F-4D97-AF65-F5344CB8AC3E}">
        <p14:creationId xmlns:p14="http://schemas.microsoft.com/office/powerpoint/2010/main" val="7653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F35B523-742F-BC43-94AA-B38CF1B28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VPN Non-Technical Issues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0BE5D6A5-8793-4645-8E30-DE13FDE02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Must trust the VPN completely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Single point of failure with full visibility into your metadata (and content, unless using E2EE with the destination)</a:t>
            </a: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1D5BF57-CEDD-624B-A148-795985F21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0" y="4113551"/>
            <a:ext cx="5422900" cy="673100"/>
          </a:xfrm>
          <a:prstGeom prst="rect">
            <a:avLst/>
          </a:prstGeom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0B6F653-0887-244E-9F46-14BDC832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5105401"/>
            <a:ext cx="7456257" cy="1015663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9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3D8A3540-8629-DE4E-805C-32E0ED103A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Chaum’s Mix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4DA680BF-10E4-174E-BDD1-31BDB2D5AE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Early proposal for anonymous email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David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Chaum</a:t>
            </a:r>
            <a:r>
              <a:rPr lang="en-US" altLang="en-US" sz="2400" dirty="0">
                <a:ea typeface="ＭＳ Ｐゴシック" panose="020B0600070205080204" pitchFamily="34" charset="-128"/>
              </a:rPr>
              <a:t>.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Untraceable electronic mail, return addresses, and digital pseudonyms”. Communications of the ACM, February 1981.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Public-key crypto + trusted re-mailer (Mix)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Untrusted communication medium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Public keys used as persistent pseudonyms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Modern anonymity systems use Mix as the basic building block</a:t>
            </a:r>
          </a:p>
        </p:txBody>
      </p:sp>
      <p:pic>
        <p:nvPicPr>
          <p:cNvPr id="18436" name="Picture 7" descr="http://www.mccullagh.org/db9/d30-22/david-chaum-4.jpg">
            <a:extLst>
              <a:ext uri="{FF2B5EF4-FFF2-40B4-BE49-F238E27FC236}">
                <a16:creationId xmlns:a16="http://schemas.microsoft.com/office/drawing/2014/main" id="{3CE40E22-63CB-4642-B3C6-8D5DB7CB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436" y="488691"/>
            <a:ext cx="12954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73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653622E-2DC6-D04D-916C-E7EB4D2E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Basic Mix Design</a:t>
            </a:r>
          </a:p>
        </p:txBody>
      </p:sp>
      <p:pic>
        <p:nvPicPr>
          <p:cNvPr id="19459" name="Picture 3" descr="PE03749_">
            <a:extLst>
              <a:ext uri="{FF2B5EF4-FFF2-40B4-BE49-F238E27FC236}">
                <a16:creationId xmlns:a16="http://schemas.microsoft.com/office/drawing/2014/main" id="{10B98EA4-C4E0-7A4F-8C69-0C32451E4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8288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PE03749_">
            <a:extLst>
              <a:ext uri="{FF2B5EF4-FFF2-40B4-BE49-F238E27FC236}">
                <a16:creationId xmlns:a16="http://schemas.microsoft.com/office/drawing/2014/main" id="{2FF71545-F0B0-5A49-8906-426AFFE3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1242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PE03749_">
            <a:extLst>
              <a:ext uri="{FF2B5EF4-FFF2-40B4-BE49-F238E27FC236}">
                <a16:creationId xmlns:a16="http://schemas.microsoft.com/office/drawing/2014/main" id="{9A09B15F-8A2D-1E44-8C78-5BE8BFE2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48006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PE03749_">
            <a:extLst>
              <a:ext uri="{FF2B5EF4-FFF2-40B4-BE49-F238E27FC236}">
                <a16:creationId xmlns:a16="http://schemas.microsoft.com/office/drawing/2014/main" id="{2BBB1CA5-7519-5A48-AC9C-7315D8EC2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7676" y="2133600"/>
            <a:ext cx="7159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 descr="PE03749_">
            <a:extLst>
              <a:ext uri="{FF2B5EF4-FFF2-40B4-BE49-F238E27FC236}">
                <a16:creationId xmlns:a16="http://schemas.microsoft.com/office/drawing/2014/main" id="{5E50DC80-FFC0-D648-BC14-98F1875A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0038" y="3962400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 descr="HH00252_">
            <a:extLst>
              <a:ext uri="{FF2B5EF4-FFF2-40B4-BE49-F238E27FC236}">
                <a16:creationId xmlns:a16="http://schemas.microsoft.com/office/drawing/2014/main" id="{353608D4-2BB9-574F-BEFF-7A909A80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05050"/>
            <a:ext cx="2544763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 Box 9">
            <a:extLst>
              <a:ext uri="{FF2B5EF4-FFF2-40B4-BE49-F238E27FC236}">
                <a16:creationId xmlns:a16="http://schemas.microsoft.com/office/drawing/2014/main" id="{BE1C8A72-862B-074A-A3F2-2D3D82D89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88" y="2590800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0C2B994C-128B-8444-AAA4-D3D107897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3505200"/>
            <a:ext cx="375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31D53DEE-2F59-B24A-9F80-E7EB854E2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76" y="4800600"/>
            <a:ext cx="39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D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E985835E-E567-8645-94EA-D7E967CDC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5338" y="365760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E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E10AAA98-B0A4-AE48-8C10-44219CA10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264" y="1905000"/>
            <a:ext cx="363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55B44089-233F-C04A-9249-C41FCE20E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5059364"/>
            <a:ext cx="7841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b="1">
                <a:solidFill>
                  <a:schemeClr val="tx1"/>
                </a:solidFill>
                <a:latin typeface="+mn-lt"/>
              </a:rPr>
              <a:t>Mix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48A9737E-A961-264B-A2E0-3A9FA352BA75}"/>
              </a:ext>
            </a:extLst>
          </p:cNvPr>
          <p:cNvGrpSpPr>
            <a:grpSpLocks/>
          </p:cNvGrpSpPr>
          <p:nvPr/>
        </p:nvGrpSpPr>
        <p:grpSpPr bwMode="auto">
          <a:xfrm>
            <a:off x="3295651" y="2133600"/>
            <a:ext cx="2235200" cy="1143000"/>
            <a:chOff x="1116" y="1344"/>
            <a:chExt cx="1408" cy="720"/>
          </a:xfrm>
        </p:grpSpPr>
        <p:sp>
          <p:nvSpPr>
            <p:cNvPr id="19489" name="Text Box 16">
              <a:extLst>
                <a:ext uri="{FF2B5EF4-FFF2-40B4-BE49-F238E27FC236}">
                  <a16:creationId xmlns:a16="http://schemas.microsoft.com/office/drawing/2014/main" id="{1DE9D357-7F63-9F49-AAB6-B0B7502AD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1" y="1344"/>
              <a:ext cx="138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1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0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,M}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pk(B)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,B}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pk(mix)</a:t>
              </a:r>
            </a:p>
          </p:txBody>
        </p:sp>
        <p:sp>
          <p:nvSpPr>
            <p:cNvPr id="19490" name="Line 17">
              <a:extLst>
                <a:ext uri="{FF2B5EF4-FFF2-40B4-BE49-F238E27FC236}">
                  <a16:creationId xmlns:a16="http://schemas.microsoft.com/office/drawing/2014/main" id="{4F7E9D5A-2D7E-4045-A983-73F4FE37A6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6" y="1632"/>
              <a:ext cx="11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8">
            <a:extLst>
              <a:ext uri="{FF2B5EF4-FFF2-40B4-BE49-F238E27FC236}">
                <a16:creationId xmlns:a16="http://schemas.microsoft.com/office/drawing/2014/main" id="{E8656C59-9917-EC4C-9395-42529061CB98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438400"/>
            <a:ext cx="1798638" cy="762000"/>
            <a:chOff x="3696" y="1536"/>
            <a:chExt cx="1133" cy="480"/>
          </a:xfrm>
        </p:grpSpPr>
        <p:sp>
          <p:nvSpPr>
            <p:cNvPr id="19487" name="Line 19">
              <a:extLst>
                <a:ext uri="{FF2B5EF4-FFF2-40B4-BE49-F238E27FC236}">
                  <a16:creationId xmlns:a16="http://schemas.microsoft.com/office/drawing/2014/main" id="{E2F9D819-DAE4-6E4A-97E4-8E9ADB11F4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1786"/>
              <a:ext cx="1133" cy="2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8" name="Text Box 20">
              <a:extLst>
                <a:ext uri="{FF2B5EF4-FFF2-40B4-BE49-F238E27FC236}">
                  <a16:creationId xmlns:a16="http://schemas.microsoft.com/office/drawing/2014/main" id="{470F2845-FE1B-A04D-AAA7-DD03215D6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536"/>
              <a:ext cx="8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{r</a:t>
              </a:r>
              <a:r>
                <a:rPr lang="en-US" altLang="en-US" sz="2000" baseline="-25000">
                  <a:solidFill>
                    <a:schemeClr val="tx1"/>
                  </a:solidFill>
                  <a:latin typeface="+mn-lt"/>
                </a:rPr>
                <a:t>0</a:t>
              </a: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,M}</a:t>
              </a:r>
              <a:r>
                <a:rPr lang="en-US" altLang="en-US" sz="2000" baseline="-25000">
                  <a:solidFill>
                    <a:schemeClr val="tx1"/>
                  </a:solidFill>
                  <a:latin typeface="+mn-lt"/>
                </a:rPr>
                <a:t>pk(B)</a:t>
              </a: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,B</a:t>
              </a:r>
              <a:endParaRPr lang="en-US" altLang="en-US" sz="2000" baseline="-2500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D685F78C-A76A-7148-86E1-11FE72E2D8D7}"/>
              </a:ext>
            </a:extLst>
          </p:cNvPr>
          <p:cNvGrpSpPr>
            <a:grpSpLocks/>
          </p:cNvGrpSpPr>
          <p:nvPr/>
        </p:nvGrpSpPr>
        <p:grpSpPr bwMode="auto">
          <a:xfrm>
            <a:off x="2554289" y="3657601"/>
            <a:ext cx="2532062" cy="917575"/>
            <a:chOff x="649" y="2304"/>
            <a:chExt cx="1595" cy="578"/>
          </a:xfrm>
        </p:grpSpPr>
        <p:sp>
          <p:nvSpPr>
            <p:cNvPr id="19485" name="Line 22">
              <a:extLst>
                <a:ext uri="{FF2B5EF4-FFF2-40B4-BE49-F238E27FC236}">
                  <a16:creationId xmlns:a16="http://schemas.microsoft.com/office/drawing/2014/main" id="{D557D4F7-08DB-C241-B4FB-F5F3174C1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304"/>
              <a:ext cx="114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86" name="Text Box 23">
              <a:extLst>
                <a:ext uri="{FF2B5EF4-FFF2-40B4-BE49-F238E27FC236}">
                  <a16:creationId xmlns:a16="http://schemas.microsoft.com/office/drawing/2014/main" id="{DFD12E32-FDB9-0A42-8662-C154A3802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" y="2630"/>
              <a:ext cx="14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2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3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,M’</a:t>
              </a:r>
              <a:r>
                <a:rPr lang="en-US" altLang="ja-JP" sz="2000" dirty="0">
                  <a:solidFill>
                    <a:schemeClr val="tx1"/>
                  </a:solidFill>
                  <a:latin typeface="+mn-lt"/>
                </a:rPr>
                <a:t>}</a:t>
              </a:r>
              <a:r>
                <a:rPr lang="en-US" altLang="ja-JP" sz="2000" baseline="-25000" dirty="0">
                  <a:solidFill>
                    <a:schemeClr val="tx1"/>
                  </a:solidFill>
                  <a:latin typeface="+mn-lt"/>
                </a:rPr>
                <a:t>pk(E)</a:t>
              </a:r>
              <a:r>
                <a:rPr lang="en-US" altLang="ja-JP" sz="2000" dirty="0">
                  <a:solidFill>
                    <a:schemeClr val="tx1"/>
                  </a:solidFill>
                  <a:latin typeface="+mn-lt"/>
                </a:rPr>
                <a:t>,E}</a:t>
              </a:r>
              <a:r>
                <a:rPr lang="en-US" altLang="ja-JP" sz="2000" baseline="-25000" dirty="0">
                  <a:solidFill>
                    <a:schemeClr val="tx1"/>
                  </a:solidFill>
                  <a:latin typeface="+mn-lt"/>
                </a:rPr>
                <a:t>pk(mix)</a:t>
              </a:r>
              <a:endParaRPr lang="en-US" altLang="en-US" sz="2000" baseline="-250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471E4D2D-9A74-3E4A-896C-D1C9A3356B8B}"/>
              </a:ext>
            </a:extLst>
          </p:cNvPr>
          <p:cNvGrpSpPr>
            <a:grpSpLocks/>
          </p:cNvGrpSpPr>
          <p:nvPr/>
        </p:nvGrpSpPr>
        <p:grpSpPr bwMode="auto">
          <a:xfrm>
            <a:off x="3067051" y="4800601"/>
            <a:ext cx="2398713" cy="1069975"/>
            <a:chOff x="972" y="3024"/>
            <a:chExt cx="1511" cy="674"/>
          </a:xfrm>
        </p:grpSpPr>
        <p:sp>
          <p:nvSpPr>
            <p:cNvPr id="19483" name="Line 25">
              <a:extLst>
                <a:ext uri="{FF2B5EF4-FFF2-40B4-BE49-F238E27FC236}">
                  <a16:creationId xmlns:a16="http://schemas.microsoft.com/office/drawing/2014/main" id="{BF675038-B367-1F4B-9317-5B399067E8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2" y="3024"/>
              <a:ext cx="128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Text Box 26">
              <a:extLst>
                <a:ext uri="{FF2B5EF4-FFF2-40B4-BE49-F238E27FC236}">
                  <a16:creationId xmlns:a16="http://schemas.microsoft.com/office/drawing/2014/main" id="{A7A7BAA8-765A-B044-8BE1-E51BB105D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" y="3446"/>
              <a:ext cx="147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4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,{r</a:t>
              </a:r>
              <a:r>
                <a:rPr lang="en-US" altLang="en-US" sz="2000" baseline="-25000" dirty="0">
                  <a:solidFill>
                    <a:schemeClr val="tx1"/>
                  </a:solidFill>
                  <a:latin typeface="+mn-lt"/>
                </a:rPr>
                <a:t>5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,M’’</a:t>
              </a:r>
              <a:r>
                <a:rPr lang="en-US" altLang="ja-JP" sz="2000" dirty="0">
                  <a:solidFill>
                    <a:schemeClr val="tx1"/>
                  </a:solidFill>
                  <a:latin typeface="+mn-lt"/>
                </a:rPr>
                <a:t>}</a:t>
              </a:r>
              <a:r>
                <a:rPr lang="en-US" altLang="ja-JP" sz="2000" baseline="-25000" dirty="0">
                  <a:solidFill>
                    <a:schemeClr val="tx1"/>
                  </a:solidFill>
                  <a:latin typeface="+mn-lt"/>
                </a:rPr>
                <a:t>pk(B)</a:t>
              </a:r>
              <a:r>
                <a:rPr lang="en-US" altLang="ja-JP" sz="2000" dirty="0">
                  <a:solidFill>
                    <a:schemeClr val="tx1"/>
                  </a:solidFill>
                  <a:latin typeface="+mn-lt"/>
                </a:rPr>
                <a:t>,B}</a:t>
              </a:r>
              <a:r>
                <a:rPr lang="en-US" altLang="ja-JP" sz="2000" baseline="-25000" dirty="0">
                  <a:solidFill>
                    <a:schemeClr val="tx1"/>
                  </a:solidFill>
                  <a:latin typeface="+mn-lt"/>
                </a:rPr>
                <a:t>pk(mix)</a:t>
              </a:r>
              <a:endParaRPr lang="en-US" altLang="en-US" sz="2000" baseline="-250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96CDC75A-D990-624B-92E5-0B683C174D84}"/>
              </a:ext>
            </a:extLst>
          </p:cNvPr>
          <p:cNvGrpSpPr>
            <a:grpSpLocks/>
          </p:cNvGrpSpPr>
          <p:nvPr/>
        </p:nvGrpSpPr>
        <p:grpSpPr bwMode="auto">
          <a:xfrm>
            <a:off x="7391401" y="3124201"/>
            <a:ext cx="1946275" cy="1831975"/>
            <a:chOff x="3696" y="1968"/>
            <a:chExt cx="1226" cy="1154"/>
          </a:xfrm>
        </p:grpSpPr>
        <p:grpSp>
          <p:nvGrpSpPr>
            <p:cNvPr id="19477" name="Group 28">
              <a:extLst>
                <a:ext uri="{FF2B5EF4-FFF2-40B4-BE49-F238E27FC236}">
                  <a16:creationId xmlns:a16="http://schemas.microsoft.com/office/drawing/2014/main" id="{594D1F16-2487-2742-A4BE-E00D6568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968"/>
              <a:ext cx="1226" cy="348"/>
              <a:chOff x="3696" y="1968"/>
              <a:chExt cx="1226" cy="348"/>
            </a:xfrm>
          </p:grpSpPr>
          <p:sp>
            <p:nvSpPr>
              <p:cNvPr id="19481" name="Line 29">
                <a:extLst>
                  <a:ext uri="{FF2B5EF4-FFF2-40B4-BE49-F238E27FC236}">
                    <a16:creationId xmlns:a16="http://schemas.microsoft.com/office/drawing/2014/main" id="{F9CAE94F-0C61-0444-83B1-AEC7FAADE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1968"/>
                <a:ext cx="1226" cy="8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482" name="Text Box 30">
                <a:extLst>
                  <a:ext uri="{FF2B5EF4-FFF2-40B4-BE49-F238E27FC236}">
                    <a16:creationId xmlns:a16="http://schemas.microsoft.com/office/drawing/2014/main" id="{5EFF68FF-42D7-724B-B711-E88D0AA44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8" y="2064"/>
                <a:ext cx="90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latin typeface="+mn-lt"/>
                  </a:rPr>
                  <a:t>{r</a:t>
                </a:r>
                <a:r>
                  <a:rPr lang="en-US" altLang="en-US" sz="2000" baseline="-25000" dirty="0">
                    <a:solidFill>
                      <a:schemeClr val="tx1"/>
                    </a:solidFill>
                    <a:latin typeface="+mn-lt"/>
                  </a:rPr>
                  <a:t>5</a:t>
                </a:r>
                <a:r>
                  <a:rPr lang="en-US" altLang="en-US" sz="2000" dirty="0">
                    <a:solidFill>
                      <a:schemeClr val="tx1"/>
                    </a:solidFill>
                    <a:latin typeface="+mn-lt"/>
                  </a:rPr>
                  <a:t>,M’’</a:t>
                </a:r>
                <a:r>
                  <a:rPr lang="en-US" altLang="ja-JP" sz="2000" dirty="0">
                    <a:solidFill>
                      <a:schemeClr val="tx1"/>
                    </a:solidFill>
                    <a:latin typeface="+mn-lt"/>
                  </a:rPr>
                  <a:t>}</a:t>
                </a:r>
                <a:r>
                  <a:rPr lang="en-US" altLang="ja-JP" sz="2000" baseline="-25000" dirty="0">
                    <a:solidFill>
                      <a:schemeClr val="tx1"/>
                    </a:solidFill>
                    <a:latin typeface="+mn-lt"/>
                  </a:rPr>
                  <a:t>pk(B)</a:t>
                </a:r>
                <a:r>
                  <a:rPr lang="en-US" altLang="ja-JP" sz="2000" dirty="0">
                    <a:solidFill>
                      <a:schemeClr val="tx1"/>
                    </a:solidFill>
                    <a:latin typeface="+mn-lt"/>
                  </a:rPr>
                  <a:t>,B</a:t>
                </a:r>
                <a:endParaRPr lang="en-US" altLang="en-US" sz="2000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19478" name="Group 31">
              <a:extLst>
                <a:ext uri="{FF2B5EF4-FFF2-40B4-BE49-F238E27FC236}">
                  <a16:creationId xmlns:a16="http://schemas.microsoft.com/office/drawing/2014/main" id="{807A7D8D-9BC1-7F45-9AE1-0B4C767CB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8" y="2592"/>
              <a:ext cx="1051" cy="530"/>
              <a:chOff x="3778" y="2592"/>
              <a:chExt cx="1051" cy="530"/>
            </a:xfrm>
          </p:grpSpPr>
          <p:sp>
            <p:nvSpPr>
              <p:cNvPr id="19479" name="Line 32">
                <a:extLst>
                  <a:ext uri="{FF2B5EF4-FFF2-40B4-BE49-F238E27FC236}">
                    <a16:creationId xmlns:a16="http://schemas.microsoft.com/office/drawing/2014/main" id="{F8420BC1-0831-9F49-8A9A-4FB287EC2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0" y="2592"/>
                <a:ext cx="989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0" name="Text Box 33">
                <a:extLst>
                  <a:ext uri="{FF2B5EF4-FFF2-40B4-BE49-F238E27FC236}">
                    <a16:creationId xmlns:a16="http://schemas.microsoft.com/office/drawing/2014/main" id="{0A322427-8DE3-0A4E-9646-7EE933C03C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8" y="2870"/>
                <a:ext cx="86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Tx/>
                  <a:buNone/>
                </a:pPr>
                <a:r>
                  <a:rPr lang="en-US" altLang="en-US" sz="2000" dirty="0">
                    <a:solidFill>
                      <a:schemeClr val="tx1"/>
                    </a:solidFill>
                    <a:latin typeface="+mn-lt"/>
                  </a:rPr>
                  <a:t>{r</a:t>
                </a:r>
                <a:r>
                  <a:rPr lang="en-US" altLang="en-US" sz="2000" baseline="-25000" dirty="0">
                    <a:solidFill>
                      <a:schemeClr val="tx1"/>
                    </a:solidFill>
                    <a:latin typeface="+mn-lt"/>
                  </a:rPr>
                  <a:t>3</a:t>
                </a:r>
                <a:r>
                  <a:rPr lang="en-US" altLang="en-US" sz="2000" dirty="0">
                    <a:solidFill>
                      <a:schemeClr val="tx1"/>
                    </a:solidFill>
                    <a:latin typeface="+mn-lt"/>
                  </a:rPr>
                  <a:t>,M’</a:t>
                </a:r>
                <a:r>
                  <a:rPr lang="en-US" altLang="ja-JP" sz="2000" dirty="0">
                    <a:solidFill>
                      <a:schemeClr val="tx1"/>
                    </a:solidFill>
                    <a:latin typeface="+mn-lt"/>
                  </a:rPr>
                  <a:t>}</a:t>
                </a:r>
                <a:r>
                  <a:rPr lang="en-US" altLang="ja-JP" sz="2000" baseline="-25000" dirty="0">
                    <a:solidFill>
                      <a:schemeClr val="tx1"/>
                    </a:solidFill>
                    <a:latin typeface="+mn-lt"/>
                  </a:rPr>
                  <a:t>pk(E)</a:t>
                </a:r>
                <a:r>
                  <a:rPr lang="en-US" altLang="ja-JP" sz="2000" dirty="0">
                    <a:solidFill>
                      <a:schemeClr val="tx1"/>
                    </a:solidFill>
                    <a:latin typeface="+mn-lt"/>
                  </a:rPr>
                  <a:t>,E</a:t>
                </a:r>
                <a:endParaRPr lang="en-US" altLang="en-US" sz="2000" baseline="-250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1656866" name="AutoShape 34">
            <a:extLst>
              <a:ext uri="{FF2B5EF4-FFF2-40B4-BE49-F238E27FC236}">
                <a16:creationId xmlns:a16="http://schemas.microsoft.com/office/drawing/2014/main" id="{6CC2E4CE-4772-1441-92CB-11ADBFBD0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37" y="5215812"/>
            <a:ext cx="4075243" cy="1066800"/>
          </a:xfrm>
          <a:prstGeom prst="roundRect">
            <a:avLst>
              <a:gd name="adj" fmla="val 16667"/>
            </a:avLst>
          </a:prstGeom>
          <a:solidFill>
            <a:srgbClr val="FFCC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Adversary knows all senders and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all receivers, but cannot link a sent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message with a received message</a:t>
            </a:r>
          </a:p>
        </p:txBody>
      </p:sp>
    </p:spTree>
    <p:extLst>
      <p:ext uri="{BB962C8B-B14F-4D97-AF65-F5344CB8AC3E}">
        <p14:creationId xmlns:p14="http://schemas.microsoft.com/office/powerpoint/2010/main" val="164239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68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>
            <a:extLst>
              <a:ext uri="{FF2B5EF4-FFF2-40B4-BE49-F238E27FC236}">
                <a16:creationId xmlns:a16="http://schemas.microsoft.com/office/drawing/2014/main" id="{D4DE49AD-8344-2742-803B-FAE9377B52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3200400"/>
            <a:ext cx="16002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3" name="AutoShape 3">
            <a:extLst>
              <a:ext uri="{FF2B5EF4-FFF2-40B4-BE49-F238E27FC236}">
                <a16:creationId xmlns:a16="http://schemas.microsoft.com/office/drawing/2014/main" id="{2F0E82E6-92E2-5B47-BCC0-F8FEA630E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64" y="2590800"/>
            <a:ext cx="1946275" cy="762000"/>
          </a:xfrm>
          <a:prstGeom prst="notchedRightArrow">
            <a:avLst>
              <a:gd name="adj1" fmla="val 60000"/>
              <a:gd name="adj2" fmla="val 29077"/>
            </a:avLst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65B4CBEF-5E28-3A42-9FC7-24BAE44AB8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Mix Cascades and Mixnets</a:t>
            </a:r>
          </a:p>
        </p:txBody>
      </p:sp>
      <p:pic>
        <p:nvPicPr>
          <p:cNvPr id="20485" name="Picture 5" descr="PE03749_">
            <a:extLst>
              <a:ext uri="{FF2B5EF4-FFF2-40B4-BE49-F238E27FC236}">
                <a16:creationId xmlns:a16="http://schemas.microsoft.com/office/drawing/2014/main" id="{C3D8A638-FEE1-EF42-9A43-F47AD5A19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8" y="23622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HH00252_">
            <a:extLst>
              <a:ext uri="{FF2B5EF4-FFF2-40B4-BE49-F238E27FC236}">
                <a16:creationId xmlns:a16="http://schemas.microsoft.com/office/drawing/2014/main" id="{170776C6-E600-CF4A-B4B7-67379929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2171700"/>
            <a:ext cx="1160463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 descr="HH00252_">
            <a:extLst>
              <a:ext uri="{FF2B5EF4-FFF2-40B4-BE49-F238E27FC236}">
                <a16:creationId xmlns:a16="http://schemas.microsoft.com/office/drawing/2014/main" id="{1B60279F-D391-C849-B453-1B294EB2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8" y="2228850"/>
            <a:ext cx="116046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Rectangle 8">
            <a:extLst>
              <a:ext uri="{FF2B5EF4-FFF2-40B4-BE49-F238E27FC236}">
                <a16:creationId xmlns:a16="http://schemas.microsoft.com/office/drawing/2014/main" id="{08D0687C-D727-0646-9EF0-E969C6543B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4000500"/>
            <a:ext cx="8534400" cy="251460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Messages are sent through a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sequence of mixes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Can also form an arbitrary network of mixes ("</a:t>
            </a:r>
            <a:r>
              <a:rPr lang="en-US" altLang="ja-JP" sz="2000" dirty="0" err="1">
                <a:ea typeface="ＭＳ Ｐゴシック" panose="020B0600070205080204" pitchFamily="34" charset="-128"/>
              </a:rPr>
              <a:t>mixnet</a:t>
            </a:r>
            <a:r>
              <a:rPr lang="en-US" altLang="ja-JP" sz="2000" dirty="0">
                <a:ea typeface="ＭＳ Ｐゴシック" panose="020B0600070205080204" pitchFamily="34" charset="-128"/>
              </a:rPr>
              <a:t>”)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Some of the mixes may be controlled by attacker, but even a single good mix ensures anonymity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Pad and buffer traffic to foil correlation attacks</a:t>
            </a:r>
          </a:p>
        </p:txBody>
      </p:sp>
      <p:pic>
        <p:nvPicPr>
          <p:cNvPr id="20489" name="Picture 9" descr="j0139031">
            <a:extLst>
              <a:ext uri="{FF2B5EF4-FFF2-40B4-BE49-F238E27FC236}">
                <a16:creationId xmlns:a16="http://schemas.microsoft.com/office/drawing/2014/main" id="{F6D933D2-C60F-C043-8CFE-59077BE29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743200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 descr="j0139031">
            <a:extLst>
              <a:ext uri="{FF2B5EF4-FFF2-40B4-BE49-F238E27FC236}">
                <a16:creationId xmlns:a16="http://schemas.microsoft.com/office/drawing/2014/main" id="{AC47278A-3D4A-B04E-932E-853EDB34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2819400"/>
            <a:ext cx="69056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1" descr="HH00252_">
            <a:extLst>
              <a:ext uri="{FF2B5EF4-FFF2-40B4-BE49-F238E27FC236}">
                <a16:creationId xmlns:a16="http://schemas.microsoft.com/office/drawing/2014/main" id="{F0236492-7C3A-E843-95A3-6E5E4931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2228850"/>
            <a:ext cx="1160462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 descr="PE03749_">
            <a:extLst>
              <a:ext uri="{FF2B5EF4-FFF2-40B4-BE49-F238E27FC236}">
                <a16:creationId xmlns:a16="http://schemas.microsoft.com/office/drawing/2014/main" id="{4517401B-3D1A-0149-A498-38A0BDCF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2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3" descr="PE03749_">
            <a:extLst>
              <a:ext uri="{FF2B5EF4-FFF2-40B4-BE49-F238E27FC236}">
                <a16:creationId xmlns:a16="http://schemas.microsoft.com/office/drawing/2014/main" id="{F38D2BE5-833A-4540-9D47-D61D08BF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432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4" descr="PE03749_">
            <a:extLst>
              <a:ext uri="{FF2B5EF4-FFF2-40B4-BE49-F238E27FC236}">
                <a16:creationId xmlns:a16="http://schemas.microsoft.com/office/drawing/2014/main" id="{9FB70A37-9214-0F40-8148-74271303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0480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15" descr="PE03749_">
            <a:extLst>
              <a:ext uri="{FF2B5EF4-FFF2-40B4-BE49-F238E27FC236}">
                <a16:creationId xmlns:a16="http://schemas.microsoft.com/office/drawing/2014/main" id="{DB60E66E-8097-1F45-9808-24D83A1C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67800" y="19812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16" descr="PE03749_">
            <a:extLst>
              <a:ext uri="{FF2B5EF4-FFF2-40B4-BE49-F238E27FC236}">
                <a16:creationId xmlns:a16="http://schemas.microsoft.com/office/drawing/2014/main" id="{76185756-B6F3-4F48-95EC-6F91A5F17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6900" y="23622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17" descr="PE03749_">
            <a:extLst>
              <a:ext uri="{FF2B5EF4-FFF2-40B4-BE49-F238E27FC236}">
                <a16:creationId xmlns:a16="http://schemas.microsoft.com/office/drawing/2014/main" id="{40B83DC6-48E9-E34D-8587-FE74E608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4500" y="2895600"/>
            <a:ext cx="495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18">
            <a:extLst>
              <a:ext uri="{FF2B5EF4-FFF2-40B4-BE49-F238E27FC236}">
                <a16:creationId xmlns:a16="http://schemas.microsoft.com/office/drawing/2014/main" id="{D3A39526-8F27-9A48-9BBF-03AEB800BC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2362200"/>
            <a:ext cx="952500" cy="4572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Line 19">
            <a:extLst>
              <a:ext uri="{FF2B5EF4-FFF2-40B4-BE49-F238E27FC236}">
                <a16:creationId xmlns:a16="http://schemas.microsoft.com/office/drawing/2014/main" id="{6B8F5BA3-DA5F-F340-8CE5-938384547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743200"/>
            <a:ext cx="15240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Line 20">
            <a:extLst>
              <a:ext uri="{FF2B5EF4-FFF2-40B4-BE49-F238E27FC236}">
                <a16:creationId xmlns:a16="http://schemas.microsoft.com/office/drawing/2014/main" id="{C6B38746-05CA-0846-8A92-28EEF31C08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3048000"/>
            <a:ext cx="1066800" cy="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Line 21">
            <a:extLst>
              <a:ext uri="{FF2B5EF4-FFF2-40B4-BE49-F238E27FC236}">
                <a16:creationId xmlns:a16="http://schemas.microsoft.com/office/drawing/2014/main" id="{E61101C7-9948-324F-9D97-997C72A88B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2590800"/>
            <a:ext cx="685800" cy="2286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Line 22">
            <a:extLst>
              <a:ext uri="{FF2B5EF4-FFF2-40B4-BE49-F238E27FC236}">
                <a16:creationId xmlns:a16="http://schemas.microsoft.com/office/drawing/2014/main" id="{6A152718-0DC5-8446-83D6-FDBB7C84F4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8200" y="2819400"/>
            <a:ext cx="876300" cy="1524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3">
            <a:extLst>
              <a:ext uri="{FF2B5EF4-FFF2-40B4-BE49-F238E27FC236}">
                <a16:creationId xmlns:a16="http://schemas.microsoft.com/office/drawing/2014/main" id="{FAB88757-CF08-3C47-8322-2305A11C4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20100" y="3124200"/>
            <a:ext cx="876300" cy="228600"/>
          </a:xfrm>
          <a:prstGeom prst="line">
            <a:avLst/>
          </a:prstGeom>
          <a:noFill/>
          <a:ln w="28575">
            <a:solidFill>
              <a:srgbClr val="C0C0C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65BCD-9405-5648-8667-099CDD93A3E0}"/>
              </a:ext>
            </a:extLst>
          </p:cNvPr>
          <p:cNvSpPr txBox="1"/>
          <p:nvPr/>
        </p:nvSpPr>
        <p:spPr>
          <a:xfrm>
            <a:off x="9296400" y="392429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Problem: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high latency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59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5935</TotalTime>
  <Words>1818</Words>
  <Application>Microsoft Macintosh PowerPoint</Application>
  <PresentationFormat>Widescreen</PresentationFormat>
  <Paragraphs>275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Garamond</vt:lpstr>
      <vt:lpstr>Segoe Print</vt:lpstr>
      <vt:lpstr>Selawik Light</vt:lpstr>
      <vt:lpstr>Speak Pro</vt:lpstr>
      <vt:lpstr>Tahoma</vt:lpstr>
      <vt:lpstr>SavonVTI</vt:lpstr>
      <vt:lpstr>ONION ROUTING CENSORSHIP RESISTANCE  Vitaly Shmatikov</vt:lpstr>
      <vt:lpstr>Privacy on Public Networks</vt:lpstr>
      <vt:lpstr>PowerPoint Presentation</vt:lpstr>
      <vt:lpstr>VPN?</vt:lpstr>
      <vt:lpstr>VPN Technical Issues</vt:lpstr>
      <vt:lpstr>VPN Non-Technical Issues</vt:lpstr>
      <vt:lpstr>Chaum’s Mix</vt:lpstr>
      <vt:lpstr>Basic Mix Design</vt:lpstr>
      <vt:lpstr>Mix Cascades and Mixnets</vt:lpstr>
      <vt:lpstr>PowerPoint Presentation</vt:lpstr>
      <vt:lpstr>Tor (The Onion Router)</vt:lpstr>
      <vt:lpstr>Tor Circuit Setup: Overview</vt:lpstr>
      <vt:lpstr>Tor Circuit Setup (1)</vt:lpstr>
      <vt:lpstr>Tor Circuit Setup (2)</vt:lpstr>
      <vt:lpstr>Tor Circuit Setup (3)</vt:lpstr>
      <vt:lpstr>Using a Tor Circuit</vt:lpstr>
      <vt:lpstr>Onion Routing: Example</vt:lpstr>
      <vt:lpstr>Who Knows What?</vt:lpstr>
      <vt:lpstr>Hiding From the Destination</vt:lpstr>
      <vt:lpstr>Tor Browser</vt:lpstr>
      <vt:lpstr>Choosing Tor Relays</vt:lpstr>
      <vt:lpstr>Hidden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Silk Road Shutdown</vt:lpstr>
      <vt:lpstr>Weaknesses in Tor? Probably Not…</vt:lpstr>
      <vt:lpstr>Subsequent Developments</vt:lpstr>
      <vt:lpstr>Internet Censorship</vt:lpstr>
      <vt:lpstr>Filtering Technologies</vt:lpstr>
      <vt:lpstr>Filtering Devices</vt:lpstr>
      <vt:lpstr>Iran</vt:lpstr>
      <vt:lpstr>PowerPoint Presentation</vt:lpstr>
      <vt:lpstr>The Great Firewall of China</vt:lpstr>
      <vt:lpstr>PowerPoint Presentation</vt:lpstr>
      <vt:lpstr>Tor Bridges</vt:lpstr>
      <vt:lpstr>Obfuscating Tor Traffic</vt:lpstr>
      <vt:lpstr>PowerPoint Presentation</vt:lpstr>
      <vt:lpstr>Domain Fronting in Tor</vt:lpstr>
      <vt:lpstr>Domain Fronting in Signal</vt:lpstr>
      <vt:lpstr>APT29 Domain Fronting with Tor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Onion routing.  Censorship resistance.</dc:title>
  <dc:subject/>
  <dc:creator>Vitaly Shmatikov</dc:creator>
  <cp:keywords/>
  <dc:description/>
  <cp:lastModifiedBy>Vitaly Shmatikov</cp:lastModifiedBy>
  <cp:revision>650</cp:revision>
  <dcterms:created xsi:type="dcterms:W3CDTF">2020-11-13T21:02:23Z</dcterms:created>
  <dcterms:modified xsi:type="dcterms:W3CDTF">2021-12-07T00:40:31Z</dcterms:modified>
  <cp:category/>
</cp:coreProperties>
</file>